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6" r:id="rId7"/>
    <p:sldId id="287" r:id="rId8"/>
    <p:sldId id="288" r:id="rId9"/>
    <p:sldId id="291" r:id="rId10"/>
    <p:sldId id="261" r:id="rId11"/>
    <p:sldId id="290" r:id="rId12"/>
    <p:sldId id="282" r:id="rId13"/>
    <p:sldId id="262" r:id="rId14"/>
    <p:sldId id="289"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2F111-E8FD-4719-B791-BE482C7D5C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841F420-AC7F-4AA1-9B5F-CD64EE4AD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3F781D-81FE-43F2-A6F8-DF6CC6CE0BF1}"/>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5" name="Footer Placeholder 4">
            <a:extLst>
              <a:ext uri="{FF2B5EF4-FFF2-40B4-BE49-F238E27FC236}">
                <a16:creationId xmlns:a16="http://schemas.microsoft.com/office/drawing/2014/main" id="{CEC8EB28-E7F4-4673-AED4-92D0F306D2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58C225-DBD3-4067-B69B-7681330A9EB3}"/>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3500299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80B4-007A-4191-9084-143D37C616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BA23DE-96C6-4587-A939-D1202C5BCF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625046-E02E-4662-968C-5CF52655A1C0}"/>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5" name="Footer Placeholder 4">
            <a:extLst>
              <a:ext uri="{FF2B5EF4-FFF2-40B4-BE49-F238E27FC236}">
                <a16:creationId xmlns:a16="http://schemas.microsoft.com/office/drawing/2014/main" id="{BA0FA8F4-BA41-4B4A-A22C-60D38E512F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591D9A-AFCD-41DF-946D-55CD1582E7ED}"/>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410851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15575B-A00D-442F-A242-0804CBC395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9E571E-E268-4B45-8EB3-0FC36B718E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ACFD57-2135-4783-BF21-7183722965C2}"/>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5" name="Footer Placeholder 4">
            <a:extLst>
              <a:ext uri="{FF2B5EF4-FFF2-40B4-BE49-F238E27FC236}">
                <a16:creationId xmlns:a16="http://schemas.microsoft.com/office/drawing/2014/main" id="{E9B24093-0090-4A32-9DF4-9FBBA9AF58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8EE320-B008-47DD-A218-A17A9142ECB7}"/>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475825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DBE1-DC24-4614-B87F-9C7E942E74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E44563-81CE-4E6E-9A1D-D6D8B32DB4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86FA90-20D7-4EC4-9CDF-0EFB594FBE6B}"/>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5" name="Footer Placeholder 4">
            <a:extLst>
              <a:ext uri="{FF2B5EF4-FFF2-40B4-BE49-F238E27FC236}">
                <a16:creationId xmlns:a16="http://schemas.microsoft.com/office/drawing/2014/main" id="{013D7DE2-93C3-41F9-8745-2ACFB84226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F76A85-804A-4DE3-B77A-BF56434C3CEA}"/>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604909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0350-ADD9-45AC-8D65-E29141D7F9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D8BD30-E77C-46F3-BD02-5A6A2B0AA1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31D09-EC9F-4C27-98C0-5D11D34C6FAE}"/>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5" name="Footer Placeholder 4">
            <a:extLst>
              <a:ext uri="{FF2B5EF4-FFF2-40B4-BE49-F238E27FC236}">
                <a16:creationId xmlns:a16="http://schemas.microsoft.com/office/drawing/2014/main" id="{C6BE539C-E5E8-4584-A4CA-B26E8E62EC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32763-C266-48B3-B5D9-E54CD9B5480E}"/>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586915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D4AA1-E8E1-4898-A133-A350CB9275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A59C40-1925-4043-87D0-ED342D1B8C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A9A55A-BC1B-41E1-812E-5E479D0140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A0365F-73B4-4043-9A58-CB13A217E7F3}"/>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6" name="Footer Placeholder 5">
            <a:extLst>
              <a:ext uri="{FF2B5EF4-FFF2-40B4-BE49-F238E27FC236}">
                <a16:creationId xmlns:a16="http://schemas.microsoft.com/office/drawing/2014/main" id="{BFC635EF-93BD-4524-BC6C-AB83D484A2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DDAAE3-4C29-49E9-9CE8-472A970C820C}"/>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2100494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0306-9A28-4B24-81D6-0B6EFC2D06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E08693-97DF-476E-8210-484C0BD28B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64E7A6-579F-48B3-BED8-735471679B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94E542-A597-4429-9033-6ADF41277B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EB8775-7A83-4F81-B9D7-DD4EC01108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6B28BA9-C9E5-4DB9-B2BA-2D8A256D9C77}"/>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8" name="Footer Placeholder 7">
            <a:extLst>
              <a:ext uri="{FF2B5EF4-FFF2-40B4-BE49-F238E27FC236}">
                <a16:creationId xmlns:a16="http://schemas.microsoft.com/office/drawing/2014/main" id="{93FB5130-8C44-446D-8F09-823035B74D0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B6D862-611B-4D6C-A5E9-31F84DB3EE96}"/>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1821593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08F8-0BBD-47E1-9F30-690325CD22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21207B-AB06-4F40-8259-B9C9EB93DE1C}"/>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4" name="Footer Placeholder 3">
            <a:extLst>
              <a:ext uri="{FF2B5EF4-FFF2-40B4-BE49-F238E27FC236}">
                <a16:creationId xmlns:a16="http://schemas.microsoft.com/office/drawing/2014/main" id="{9EA2335B-2249-493E-AF22-FBFD9375CE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21BB75-9283-4591-802D-FE9E9D8FB550}"/>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170788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02ED2F-1428-4562-A910-E879793C9B22}"/>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3" name="Footer Placeholder 2">
            <a:extLst>
              <a:ext uri="{FF2B5EF4-FFF2-40B4-BE49-F238E27FC236}">
                <a16:creationId xmlns:a16="http://schemas.microsoft.com/office/drawing/2014/main" id="{90D6335E-B9CB-416C-BF65-7B3BB5E983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6F1CF7-5934-4DF0-AFE2-78E088522226}"/>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737709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CEC4-9B64-41F4-A24B-4EBF60E69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05E0C0-9581-49D9-9225-6A0D522A58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F2C030-13CC-4B80-9060-7C03FDEFA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232451-91FA-461A-87F8-40AC98B296AF}"/>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6" name="Footer Placeholder 5">
            <a:extLst>
              <a:ext uri="{FF2B5EF4-FFF2-40B4-BE49-F238E27FC236}">
                <a16:creationId xmlns:a16="http://schemas.microsoft.com/office/drawing/2014/main" id="{D706EE9E-AE42-44E7-B8D7-142E59C936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98B5FF-461B-4818-B85C-CC2B46160F47}"/>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4220110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83B1-5F92-475D-BBE4-DE79904FD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04CB657-0798-4D59-A681-8862CD208B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5FB45DF-BD75-4EE7-9BA0-B9D4096D7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B78610-8643-4C75-A56C-DF33C0190994}"/>
              </a:ext>
            </a:extLst>
          </p:cNvPr>
          <p:cNvSpPr>
            <a:spLocks noGrp="1"/>
          </p:cNvSpPr>
          <p:nvPr>
            <p:ph type="dt" sz="half" idx="10"/>
          </p:nvPr>
        </p:nvSpPr>
        <p:spPr/>
        <p:txBody>
          <a:bodyPr/>
          <a:lstStyle/>
          <a:p>
            <a:fld id="{61CFF884-8EDB-43A0-958A-010835540E6D}" type="datetimeFigureOut">
              <a:rPr lang="en-IN" smtClean="0"/>
              <a:t>28-06-2020</a:t>
            </a:fld>
            <a:endParaRPr lang="en-IN"/>
          </a:p>
        </p:txBody>
      </p:sp>
      <p:sp>
        <p:nvSpPr>
          <p:cNvPr id="6" name="Footer Placeholder 5">
            <a:extLst>
              <a:ext uri="{FF2B5EF4-FFF2-40B4-BE49-F238E27FC236}">
                <a16:creationId xmlns:a16="http://schemas.microsoft.com/office/drawing/2014/main" id="{1243C24A-F69D-435A-BC76-BF2D6BBC54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17E7E9-AC8D-4059-9360-2D2E2C2EA3AC}"/>
              </a:ext>
            </a:extLst>
          </p:cNvPr>
          <p:cNvSpPr>
            <a:spLocks noGrp="1"/>
          </p:cNvSpPr>
          <p:nvPr>
            <p:ph type="sldNum" sz="quarter" idx="12"/>
          </p:nvPr>
        </p:nvSpPr>
        <p:spPr/>
        <p:txBody>
          <a:bodyPr/>
          <a:lstStyle/>
          <a:p>
            <a:fld id="{5E4D5453-6466-41D9-B5AC-4FF17B1935CC}" type="slidenum">
              <a:rPr lang="en-IN" smtClean="0"/>
              <a:t>‹#›</a:t>
            </a:fld>
            <a:endParaRPr lang="en-IN"/>
          </a:p>
        </p:txBody>
      </p:sp>
    </p:spTree>
    <p:extLst>
      <p:ext uri="{BB962C8B-B14F-4D97-AF65-F5344CB8AC3E}">
        <p14:creationId xmlns:p14="http://schemas.microsoft.com/office/powerpoint/2010/main" val="2565973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9DB5FC-4C0A-4FBB-B57E-F2645AA99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6A9C7B-64CD-4111-9BBF-CDB2F5FA6A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9F57-54DD-4C77-B9F0-B29656AC86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CFF884-8EDB-43A0-958A-010835540E6D}" type="datetimeFigureOut">
              <a:rPr lang="en-IN" smtClean="0"/>
              <a:t>28-06-2020</a:t>
            </a:fld>
            <a:endParaRPr lang="en-IN"/>
          </a:p>
        </p:txBody>
      </p:sp>
      <p:sp>
        <p:nvSpPr>
          <p:cNvPr id="5" name="Footer Placeholder 4">
            <a:extLst>
              <a:ext uri="{FF2B5EF4-FFF2-40B4-BE49-F238E27FC236}">
                <a16:creationId xmlns:a16="http://schemas.microsoft.com/office/drawing/2014/main" id="{FB5FE459-F18D-493F-A4E3-FBB49E3563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E7AEBE-D6AE-4A8E-988A-44A1C66C4D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D5453-6466-41D9-B5AC-4FF17B1935CC}" type="slidenum">
              <a:rPr lang="en-IN" smtClean="0"/>
              <a:t>‹#›</a:t>
            </a:fld>
            <a:endParaRPr lang="en-IN"/>
          </a:p>
        </p:txBody>
      </p:sp>
    </p:spTree>
    <p:extLst>
      <p:ext uri="{BB962C8B-B14F-4D97-AF65-F5344CB8AC3E}">
        <p14:creationId xmlns:p14="http://schemas.microsoft.com/office/powerpoint/2010/main" val="784232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uipath.com/activities/docs/about-the-testing-activities-pac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C155-AA33-4C48-BADB-C4ED1D68B281}"/>
              </a:ext>
            </a:extLst>
          </p:cNvPr>
          <p:cNvSpPr>
            <a:spLocks noGrp="1"/>
          </p:cNvSpPr>
          <p:nvPr>
            <p:ph type="ctrTitle"/>
          </p:nvPr>
        </p:nvSpPr>
        <p:spPr>
          <a:xfrm>
            <a:off x="1524000" y="1122363"/>
            <a:ext cx="9144000" cy="3001962"/>
          </a:xfrm>
        </p:spPr>
        <p:txBody>
          <a:bodyPr>
            <a:normAutofit/>
          </a:bodyPr>
          <a:lstStyle/>
          <a:p>
            <a:r>
              <a:rPr lang="en-US" sz="9600" b="1" dirty="0">
                <a:solidFill>
                  <a:srgbClr val="FF0000"/>
                </a:solidFill>
                <a:latin typeface="+mn-lt"/>
              </a:rPr>
              <a:t>UiPath Test Suite</a:t>
            </a:r>
            <a:endParaRPr lang="en-IN" sz="9600" b="1" dirty="0">
              <a:solidFill>
                <a:srgbClr val="FF0000"/>
              </a:solidFill>
              <a:latin typeface="+mn-lt"/>
            </a:endParaRPr>
          </a:p>
        </p:txBody>
      </p:sp>
    </p:spTree>
    <p:extLst>
      <p:ext uri="{BB962C8B-B14F-4D97-AF65-F5344CB8AC3E}">
        <p14:creationId xmlns:p14="http://schemas.microsoft.com/office/powerpoint/2010/main" val="4017968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7411E5-8C60-4945-A316-0F1EFF9A18EE}"/>
              </a:ext>
            </a:extLst>
          </p:cNvPr>
          <p:cNvPicPr>
            <a:picLocks noChangeAspect="1"/>
          </p:cNvPicPr>
          <p:nvPr/>
        </p:nvPicPr>
        <p:blipFill>
          <a:blip r:embed="rId2"/>
          <a:stretch>
            <a:fillRect/>
          </a:stretch>
        </p:blipFill>
        <p:spPr>
          <a:xfrm>
            <a:off x="286542" y="238125"/>
            <a:ext cx="11600658" cy="6414074"/>
          </a:xfrm>
          <a:prstGeom prst="rect">
            <a:avLst/>
          </a:prstGeom>
          <a:ln>
            <a:solidFill>
              <a:schemeClr val="accent1"/>
            </a:solidFill>
          </a:ln>
        </p:spPr>
      </p:pic>
    </p:spTree>
    <p:extLst>
      <p:ext uri="{BB962C8B-B14F-4D97-AF65-F5344CB8AC3E}">
        <p14:creationId xmlns:p14="http://schemas.microsoft.com/office/powerpoint/2010/main" val="3279222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5AAF422-D490-4EBE-A870-C1DD676FA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24" y="2105988"/>
            <a:ext cx="11570352" cy="4635208"/>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9C846BE-2912-4D1E-9AAD-D1D983775D45}"/>
              </a:ext>
            </a:extLst>
          </p:cNvPr>
          <p:cNvSpPr/>
          <p:nvPr/>
        </p:nvSpPr>
        <p:spPr>
          <a:xfrm>
            <a:off x="310824" y="266611"/>
            <a:ext cx="11614475" cy="1908215"/>
          </a:xfrm>
          <a:prstGeom prst="rect">
            <a:avLst/>
          </a:prstGeom>
        </p:spPr>
        <p:txBody>
          <a:bodyPr wrap="square">
            <a:spAutoFit/>
          </a:bodyPr>
          <a:lstStyle/>
          <a:p>
            <a:pPr marL="285750" indent="-285750">
              <a:buFont typeface="Arial" panose="020B0604020202020204" pitchFamily="34" charset="0"/>
              <a:buChar char="•"/>
            </a:pPr>
            <a:r>
              <a:rPr lang="en-US" sz="2000" dirty="0"/>
              <a:t>UiPath Test Manager provides a go-to place for </a:t>
            </a:r>
            <a:r>
              <a:rPr lang="en-IN" sz="2000" dirty="0"/>
              <a:t>analysing test results</a:t>
            </a:r>
            <a:r>
              <a:rPr lang="en-IN" sz="2000" b="1" dirty="0"/>
              <a:t>.</a:t>
            </a:r>
            <a:endParaRPr lang="en-US" sz="2000" dirty="0"/>
          </a:p>
          <a:p>
            <a:pPr marL="285750" indent="-285750">
              <a:buFont typeface="Arial" panose="020B0604020202020204" pitchFamily="34" charset="0"/>
              <a:buChar char="•"/>
            </a:pPr>
            <a:r>
              <a:rPr lang="en-US" sz="2000" dirty="0"/>
              <a:t>Finding test results even if they are from manual executions or automatic ones from Orchestrator.</a:t>
            </a:r>
          </a:p>
          <a:p>
            <a:pPr marL="285750" indent="-285750">
              <a:buFont typeface="Arial" panose="020B0604020202020204" pitchFamily="34" charset="0"/>
              <a:buChar char="•"/>
            </a:pPr>
            <a:r>
              <a:rPr lang="en-US" sz="2000" dirty="0"/>
              <a:t>Progress from running executions.</a:t>
            </a:r>
          </a:p>
          <a:p>
            <a:pPr marL="285750" indent="-285750">
              <a:buFont typeface="Arial" panose="020B0604020202020204" pitchFamily="34" charset="0"/>
              <a:buChar char="•"/>
            </a:pPr>
            <a:r>
              <a:rPr lang="en-US" sz="2000" dirty="0"/>
              <a:t>Analyzing details from results like logs and screenshots.</a:t>
            </a:r>
          </a:p>
          <a:p>
            <a:pPr marL="285750" indent="-285750">
              <a:buFont typeface="Arial" panose="020B0604020202020204" pitchFamily="34" charset="0"/>
              <a:buChar char="•"/>
            </a:pPr>
            <a:r>
              <a:rPr lang="en-US" sz="2000" dirty="0"/>
              <a:t>creating defects in your defect management system directly from Test Manager.</a:t>
            </a:r>
          </a:p>
          <a:p>
            <a:endParaRPr lang="en-IN" b="1" dirty="0"/>
          </a:p>
        </p:txBody>
      </p:sp>
    </p:spTree>
    <p:extLst>
      <p:ext uri="{BB962C8B-B14F-4D97-AF65-F5344CB8AC3E}">
        <p14:creationId xmlns:p14="http://schemas.microsoft.com/office/powerpoint/2010/main" val="112202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5810B-4F0C-4A3A-8075-932D1FE9C38A}"/>
              </a:ext>
            </a:extLst>
          </p:cNvPr>
          <p:cNvSpPr>
            <a:spLocks noGrp="1"/>
          </p:cNvSpPr>
          <p:nvPr>
            <p:ph idx="1"/>
          </p:nvPr>
        </p:nvSpPr>
        <p:spPr>
          <a:xfrm>
            <a:off x="409575" y="190500"/>
            <a:ext cx="11563350" cy="6515100"/>
          </a:xfrm>
        </p:spPr>
        <p:txBody>
          <a:bodyPr>
            <a:normAutofit/>
          </a:bodyPr>
          <a:lstStyle/>
          <a:p>
            <a:pPr fontAlgn="base"/>
            <a:r>
              <a:rPr lang="en-IN" sz="2000" dirty="0"/>
              <a:t>UiPath Test Suite </a:t>
            </a:r>
            <a:r>
              <a:rPr lang="en-IN" sz="2000" b="1" dirty="0"/>
              <a:t>Enterprise </a:t>
            </a:r>
            <a:r>
              <a:rPr lang="en-IN" sz="2000" dirty="0"/>
              <a:t>license is required to have access to own UiPath Test Manager. It's the component of the UiPath Test Suite used for managing test projects and test requirements, referencing test cases and handling the execution of manual testing. Another important function is managing test results for supporting the decision process.</a:t>
            </a:r>
          </a:p>
          <a:p>
            <a:pPr fontAlgn="base"/>
            <a:r>
              <a:rPr lang="en-IN" sz="2000" dirty="0"/>
              <a:t>UiPath Test Manager consists of the web application and the hub or server. The server integrates directly with UiPath </a:t>
            </a:r>
            <a:r>
              <a:rPr lang="en-IN" sz="2000" dirty="0" err="1"/>
              <a:t>StudioPro</a:t>
            </a:r>
            <a:r>
              <a:rPr lang="en-IN" sz="2000" dirty="0"/>
              <a:t> and UiPath Orchestrator and can be integrated with third party Application Lifecycle Management (ALM) tools, such as Jira.</a:t>
            </a:r>
          </a:p>
          <a:p>
            <a:pPr marL="0" indent="0">
              <a:buNone/>
            </a:pPr>
            <a:endParaRPr lang="en-IN" sz="2000" u="sng" dirty="0">
              <a:solidFill>
                <a:srgbClr val="0070C0"/>
              </a:solidFill>
            </a:endParaRPr>
          </a:p>
          <a:p>
            <a:endParaRPr lang="en-IN" sz="2000" dirty="0"/>
          </a:p>
        </p:txBody>
      </p:sp>
      <p:pic>
        <p:nvPicPr>
          <p:cNvPr id="7" name="Picture 6">
            <a:extLst>
              <a:ext uri="{FF2B5EF4-FFF2-40B4-BE49-F238E27FC236}">
                <a16:creationId xmlns:a16="http://schemas.microsoft.com/office/drawing/2014/main" id="{F4719878-DA36-4244-8B5C-1B5BA13ED166}"/>
              </a:ext>
            </a:extLst>
          </p:cNvPr>
          <p:cNvPicPr>
            <a:picLocks noChangeAspect="1"/>
          </p:cNvPicPr>
          <p:nvPr/>
        </p:nvPicPr>
        <p:blipFill>
          <a:blip r:embed="rId2"/>
          <a:stretch>
            <a:fillRect/>
          </a:stretch>
        </p:blipFill>
        <p:spPr>
          <a:xfrm>
            <a:off x="1905000" y="2398712"/>
            <a:ext cx="8382000" cy="4306888"/>
          </a:xfrm>
          <a:prstGeom prst="rect">
            <a:avLst/>
          </a:prstGeom>
          <a:ln>
            <a:solidFill>
              <a:schemeClr val="accent1"/>
            </a:solidFill>
          </a:ln>
        </p:spPr>
      </p:pic>
    </p:spTree>
    <p:extLst>
      <p:ext uri="{BB962C8B-B14F-4D97-AF65-F5344CB8AC3E}">
        <p14:creationId xmlns:p14="http://schemas.microsoft.com/office/powerpoint/2010/main" val="94314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556D71-AA16-4108-A78D-4EE3C274FBA9}"/>
              </a:ext>
            </a:extLst>
          </p:cNvPr>
          <p:cNvSpPr>
            <a:spLocks noGrp="1"/>
          </p:cNvSpPr>
          <p:nvPr>
            <p:ph idx="1"/>
          </p:nvPr>
        </p:nvSpPr>
        <p:spPr>
          <a:xfrm>
            <a:off x="838200" y="142875"/>
            <a:ext cx="10515600" cy="6034088"/>
          </a:xfrm>
        </p:spPr>
        <p:txBody>
          <a:bodyPr/>
          <a:lstStyle/>
          <a:p>
            <a:pPr marL="0" indent="0">
              <a:buNone/>
            </a:pPr>
            <a:r>
              <a:rPr lang="en-IN" b="1" dirty="0">
                <a:solidFill>
                  <a:srgbClr val="0070C0"/>
                </a:solidFill>
              </a:rPr>
              <a:t>UiPath </a:t>
            </a:r>
            <a:r>
              <a:rPr lang="en-IN" b="1" dirty="0" err="1">
                <a:solidFill>
                  <a:srgbClr val="0070C0"/>
                </a:solidFill>
              </a:rPr>
              <a:t>StudioPro</a:t>
            </a:r>
            <a:endParaRPr lang="en-IN" b="1" dirty="0">
              <a:solidFill>
                <a:srgbClr val="0070C0"/>
              </a:solidFill>
            </a:endParaRPr>
          </a:p>
          <a:p>
            <a:pPr lvl="0"/>
            <a:r>
              <a:rPr lang="en-IN" sz="2000" b="1" dirty="0"/>
              <a:t>UiPath </a:t>
            </a:r>
            <a:r>
              <a:rPr lang="en-IN" sz="2000" b="1" dirty="0" err="1"/>
              <a:t>StudioPro</a:t>
            </a:r>
            <a:r>
              <a:rPr lang="en-IN" sz="2000" b="1" dirty="0"/>
              <a:t> </a:t>
            </a:r>
            <a:r>
              <a:rPr lang="en-IN" sz="2000" dirty="0"/>
              <a:t>is a superset of UiPath Studio with a direct integration with UiPath Test Manager and specific capabilities for automating software testing. </a:t>
            </a:r>
            <a:r>
              <a:rPr lang="en-IN" sz="2000" dirty="0" err="1"/>
              <a:t>StudioPro</a:t>
            </a:r>
            <a:r>
              <a:rPr lang="en-IN" sz="2000" dirty="0"/>
              <a:t> is part of the same build as Studio and </a:t>
            </a:r>
            <a:r>
              <a:rPr lang="en-IN" sz="2000" dirty="0" err="1"/>
              <a:t>StudioX</a:t>
            </a:r>
            <a:r>
              <a:rPr lang="en-IN" sz="2000" dirty="0"/>
              <a:t>. There are two ways to set it up:</a:t>
            </a:r>
          </a:p>
          <a:p>
            <a:pPr lvl="0" fontAlgn="base"/>
            <a:r>
              <a:rPr lang="en-IN" sz="2000" dirty="0"/>
              <a:t>Through the </a:t>
            </a:r>
            <a:r>
              <a:rPr lang="en-IN" sz="2000" b="1" dirty="0"/>
              <a:t>Enterprise </a:t>
            </a:r>
            <a:r>
              <a:rPr lang="en-IN" sz="2000" dirty="0"/>
              <a:t>licensing model, if your company grants access to the UiPath </a:t>
            </a:r>
            <a:r>
              <a:rPr lang="en-IN" sz="2000" dirty="0" err="1"/>
              <a:t>StudioPro</a:t>
            </a:r>
            <a:r>
              <a:rPr lang="en-IN" sz="2000" dirty="0"/>
              <a:t> features;</a:t>
            </a:r>
          </a:p>
          <a:p>
            <a:pPr lvl="0" fontAlgn="base"/>
            <a:r>
              <a:rPr lang="en-IN" sz="2000" dirty="0"/>
              <a:t>Through the </a:t>
            </a:r>
            <a:r>
              <a:rPr lang="en-IN" sz="2000" b="1" dirty="0"/>
              <a:t>Community </a:t>
            </a:r>
            <a:r>
              <a:rPr lang="en-IN" sz="2000" dirty="0"/>
              <a:t>licensing model. Make sure you install the latest version of UiPath Studio community edition for this.</a:t>
            </a:r>
          </a:p>
          <a:p>
            <a:pPr marL="0" lvl="0" indent="0" fontAlgn="base">
              <a:buNone/>
            </a:pPr>
            <a:r>
              <a:rPr lang="en-IN" sz="2400" b="1" dirty="0">
                <a:solidFill>
                  <a:srgbClr val="0070C0"/>
                </a:solidFill>
              </a:rPr>
              <a:t>Few salient features specific to UiPath </a:t>
            </a:r>
            <a:r>
              <a:rPr lang="en-IN" sz="2400" b="1" dirty="0" err="1">
                <a:solidFill>
                  <a:srgbClr val="0070C0"/>
                </a:solidFill>
              </a:rPr>
              <a:t>StudioPro</a:t>
            </a:r>
            <a:r>
              <a:rPr lang="en-IN" sz="2400" b="1" dirty="0">
                <a:solidFill>
                  <a:srgbClr val="0070C0"/>
                </a:solidFill>
              </a:rPr>
              <a:t>:</a:t>
            </a:r>
          </a:p>
          <a:p>
            <a:pPr fontAlgn="base"/>
            <a:r>
              <a:rPr lang="en-IN" sz="2000" dirty="0"/>
              <a:t>A new Test Automation Project can be created exclusively supporting Test Cases/Data Driven test cases.</a:t>
            </a:r>
          </a:p>
          <a:p>
            <a:pPr fontAlgn="base"/>
            <a:r>
              <a:rPr lang="en-IN" sz="2000" dirty="0"/>
              <a:t>Instead of publishing whole project , individual set of test cases can be published to orchestrator using Publish as Test Cases option.</a:t>
            </a:r>
          </a:p>
          <a:p>
            <a:pPr fontAlgn="base"/>
            <a:r>
              <a:rPr lang="en-IN" sz="2000" dirty="0"/>
              <a:t>Integration with UiPath Test Manager serving Test management.</a:t>
            </a:r>
          </a:p>
          <a:p>
            <a:pPr fontAlgn="base"/>
            <a:endParaRPr lang="en-IN" sz="2000" dirty="0"/>
          </a:p>
          <a:p>
            <a:pPr marL="0" indent="0">
              <a:buNone/>
            </a:pPr>
            <a:endParaRPr lang="en-IN" sz="2400" b="1" dirty="0">
              <a:solidFill>
                <a:srgbClr val="0070C0"/>
              </a:solidFill>
            </a:endParaRPr>
          </a:p>
        </p:txBody>
      </p:sp>
      <p:pic>
        <p:nvPicPr>
          <p:cNvPr id="2" name="Picture 1">
            <a:extLst>
              <a:ext uri="{FF2B5EF4-FFF2-40B4-BE49-F238E27FC236}">
                <a16:creationId xmlns:a16="http://schemas.microsoft.com/office/drawing/2014/main" id="{56F8553D-5F68-41F9-AD0E-69E432A52F26}"/>
              </a:ext>
            </a:extLst>
          </p:cNvPr>
          <p:cNvPicPr>
            <a:picLocks noChangeAspect="1"/>
          </p:cNvPicPr>
          <p:nvPr/>
        </p:nvPicPr>
        <p:blipFill>
          <a:blip r:embed="rId2"/>
          <a:stretch>
            <a:fillRect/>
          </a:stretch>
        </p:blipFill>
        <p:spPr>
          <a:xfrm>
            <a:off x="1676400" y="5267325"/>
            <a:ext cx="9239250" cy="1590675"/>
          </a:xfrm>
          <a:prstGeom prst="rect">
            <a:avLst/>
          </a:prstGeom>
          <a:ln>
            <a:noFill/>
          </a:ln>
        </p:spPr>
      </p:pic>
    </p:spTree>
    <p:extLst>
      <p:ext uri="{BB962C8B-B14F-4D97-AF65-F5344CB8AC3E}">
        <p14:creationId xmlns:p14="http://schemas.microsoft.com/office/powerpoint/2010/main" val="3368198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556D71-AA16-4108-A78D-4EE3C274FBA9}"/>
              </a:ext>
            </a:extLst>
          </p:cNvPr>
          <p:cNvSpPr>
            <a:spLocks noGrp="1"/>
          </p:cNvSpPr>
          <p:nvPr>
            <p:ph idx="1"/>
          </p:nvPr>
        </p:nvSpPr>
        <p:spPr>
          <a:xfrm>
            <a:off x="838200" y="142875"/>
            <a:ext cx="10515600" cy="6034088"/>
          </a:xfrm>
        </p:spPr>
        <p:txBody>
          <a:bodyPr/>
          <a:lstStyle/>
          <a:p>
            <a:pPr marL="0" indent="0">
              <a:buNone/>
            </a:pPr>
            <a:endParaRPr lang="en-IN" sz="2000" b="1" dirty="0"/>
          </a:p>
          <a:p>
            <a:pPr marL="0" indent="0">
              <a:buNone/>
            </a:pPr>
            <a:r>
              <a:rPr lang="en-IN" sz="2000" b="1" dirty="0"/>
              <a:t>Following are some new feature pertaining to UiPath Studio Pro – Test Suite:</a:t>
            </a:r>
          </a:p>
          <a:p>
            <a:pPr marL="0" indent="0" fontAlgn="base">
              <a:buNone/>
            </a:pPr>
            <a:endParaRPr lang="en-IN" b="1" dirty="0"/>
          </a:p>
          <a:p>
            <a:pPr marL="0" indent="0" fontAlgn="base">
              <a:buNone/>
            </a:pPr>
            <a:r>
              <a:rPr lang="en-IN" b="1" dirty="0"/>
              <a:t>Specific Project Type:</a:t>
            </a:r>
            <a:endParaRPr lang="en-IN" dirty="0"/>
          </a:p>
          <a:p>
            <a:pPr fontAlgn="base"/>
            <a:r>
              <a:rPr lang="en-IN" sz="2000" dirty="0"/>
              <a:t>A new type of project called </a:t>
            </a:r>
            <a:r>
              <a:rPr lang="en-IN" sz="2000" b="1" dirty="0"/>
              <a:t>Test Automation</a:t>
            </a:r>
            <a:r>
              <a:rPr lang="en-IN" sz="2000" dirty="0"/>
              <a:t> is now available to start with. It will automatically add the Test Activities Package and a Test Case workflow.</a:t>
            </a:r>
          </a:p>
          <a:p>
            <a:pPr marL="0" indent="0">
              <a:buNone/>
            </a:pPr>
            <a:endParaRPr lang="en-IN" sz="2400" b="1" dirty="0">
              <a:solidFill>
                <a:srgbClr val="0070C0"/>
              </a:solidFill>
            </a:endParaRPr>
          </a:p>
        </p:txBody>
      </p:sp>
      <p:pic>
        <p:nvPicPr>
          <p:cNvPr id="7" name="Picture 6">
            <a:extLst>
              <a:ext uri="{FF2B5EF4-FFF2-40B4-BE49-F238E27FC236}">
                <a16:creationId xmlns:a16="http://schemas.microsoft.com/office/drawing/2014/main" id="{8C5440C4-AC3C-4ADE-8169-65094434A0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2344" y="2838450"/>
            <a:ext cx="9971405" cy="3552824"/>
          </a:xfrm>
          <a:prstGeom prst="rect">
            <a:avLst/>
          </a:prstGeom>
          <a:noFill/>
          <a:ln>
            <a:noFill/>
          </a:ln>
        </p:spPr>
      </p:pic>
    </p:spTree>
    <p:extLst>
      <p:ext uri="{BB962C8B-B14F-4D97-AF65-F5344CB8AC3E}">
        <p14:creationId xmlns:p14="http://schemas.microsoft.com/office/powerpoint/2010/main" val="1449134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816CC7-F089-4CF8-9790-2B0D54F05894}"/>
              </a:ext>
            </a:extLst>
          </p:cNvPr>
          <p:cNvSpPr>
            <a:spLocks noGrp="1"/>
          </p:cNvSpPr>
          <p:nvPr>
            <p:ph idx="1"/>
          </p:nvPr>
        </p:nvSpPr>
        <p:spPr>
          <a:xfrm>
            <a:off x="838200" y="142875"/>
            <a:ext cx="10515600" cy="6034088"/>
          </a:xfrm>
        </p:spPr>
        <p:txBody>
          <a:bodyPr/>
          <a:lstStyle/>
          <a:p>
            <a:pPr marL="0" indent="0" fontAlgn="base">
              <a:buNone/>
            </a:pPr>
            <a:r>
              <a:rPr lang="en-IN" b="1" dirty="0"/>
              <a:t>Specific Workflow Types:</a:t>
            </a:r>
          </a:p>
          <a:p>
            <a:pPr marL="0" indent="0" fontAlgn="base">
              <a:buNone/>
            </a:pPr>
            <a:r>
              <a:rPr lang="en-IN" sz="2000" dirty="0"/>
              <a:t>Two new workflow types are available in </a:t>
            </a:r>
            <a:r>
              <a:rPr lang="en-IN" sz="2000" dirty="0" err="1"/>
              <a:t>StudioPro</a:t>
            </a:r>
            <a:r>
              <a:rPr lang="en-IN" sz="2000" dirty="0"/>
              <a:t>:</a:t>
            </a:r>
          </a:p>
          <a:p>
            <a:pPr lvl="0" fontAlgn="base"/>
            <a:r>
              <a:rPr lang="en-IN" sz="2000" b="1" dirty="0"/>
              <a:t>Test Case</a:t>
            </a:r>
            <a:r>
              <a:rPr lang="en-IN" sz="2000" dirty="0"/>
              <a:t> - a template for one simple test automation;</a:t>
            </a:r>
          </a:p>
          <a:p>
            <a:pPr lvl="0" fontAlgn="base"/>
            <a:r>
              <a:rPr lang="en-IN" sz="2000" b="1" dirty="0"/>
              <a:t>Data Driven Test Case</a:t>
            </a:r>
            <a:r>
              <a:rPr lang="en-IN" sz="2000" dirty="0"/>
              <a:t> - a template taking the input data from an Excel file.</a:t>
            </a:r>
          </a:p>
          <a:p>
            <a:endParaRPr lang="en-IN" dirty="0"/>
          </a:p>
        </p:txBody>
      </p:sp>
      <p:pic>
        <p:nvPicPr>
          <p:cNvPr id="4" name="Picture 3">
            <a:extLst>
              <a:ext uri="{FF2B5EF4-FFF2-40B4-BE49-F238E27FC236}">
                <a16:creationId xmlns:a16="http://schemas.microsoft.com/office/drawing/2014/main" id="{7D243F06-3A11-4DF6-9313-259EC26BE04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28725" y="1971674"/>
            <a:ext cx="3105150" cy="4048125"/>
          </a:xfrm>
          <a:prstGeom prst="rect">
            <a:avLst/>
          </a:prstGeom>
          <a:noFill/>
          <a:ln>
            <a:noFill/>
          </a:ln>
        </p:spPr>
      </p:pic>
    </p:spTree>
    <p:extLst>
      <p:ext uri="{BB962C8B-B14F-4D97-AF65-F5344CB8AC3E}">
        <p14:creationId xmlns:p14="http://schemas.microsoft.com/office/powerpoint/2010/main" val="3544656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2E292-A2A3-47E2-995E-50077BA738FC}"/>
              </a:ext>
            </a:extLst>
          </p:cNvPr>
          <p:cNvSpPr>
            <a:spLocks noGrp="1"/>
          </p:cNvSpPr>
          <p:nvPr>
            <p:ph idx="1"/>
          </p:nvPr>
        </p:nvSpPr>
        <p:spPr>
          <a:xfrm>
            <a:off x="838200" y="133350"/>
            <a:ext cx="10515600" cy="6043613"/>
          </a:xfrm>
        </p:spPr>
        <p:txBody>
          <a:bodyPr/>
          <a:lstStyle/>
          <a:p>
            <a:pPr marL="0" indent="0" fontAlgn="base">
              <a:buNone/>
            </a:pPr>
            <a:r>
              <a:rPr lang="en-IN" b="1" dirty="0"/>
              <a:t>Specific Testing Activities:</a:t>
            </a:r>
            <a:endParaRPr lang="en-IN" dirty="0"/>
          </a:p>
          <a:p>
            <a:pPr fontAlgn="base"/>
            <a:r>
              <a:rPr lang="en-IN" sz="2000" dirty="0"/>
              <a:t>Testing (Verification) activities were added through the </a:t>
            </a:r>
            <a:r>
              <a:rPr lang="en-IN" sz="2000" dirty="0" err="1"/>
              <a:t>UiPath.Testing.Activities</a:t>
            </a:r>
            <a:r>
              <a:rPr lang="en-IN" sz="2000" dirty="0"/>
              <a:t> package. The first version comes with these 3 activities:</a:t>
            </a:r>
          </a:p>
          <a:p>
            <a:pPr lvl="0" fontAlgn="base"/>
            <a:r>
              <a:rPr lang="en-IN" sz="2000" dirty="0"/>
              <a:t>Verify Expression</a:t>
            </a:r>
          </a:p>
          <a:p>
            <a:pPr lvl="0" fontAlgn="base"/>
            <a:r>
              <a:rPr lang="en-IN" sz="2000" dirty="0"/>
              <a:t>Verify Expression with Operator</a:t>
            </a:r>
          </a:p>
          <a:p>
            <a:pPr lvl="0" fontAlgn="base"/>
            <a:r>
              <a:rPr lang="en-IN" sz="2000" dirty="0"/>
              <a:t>Verify Control Attribute</a:t>
            </a:r>
          </a:p>
          <a:p>
            <a:endParaRPr lang="en-IN" dirty="0"/>
          </a:p>
        </p:txBody>
      </p:sp>
      <p:pic>
        <p:nvPicPr>
          <p:cNvPr id="4" name="Picture 3">
            <a:extLst>
              <a:ext uri="{FF2B5EF4-FFF2-40B4-BE49-F238E27FC236}">
                <a16:creationId xmlns:a16="http://schemas.microsoft.com/office/drawing/2014/main" id="{C4335A6B-941A-4934-8DDA-5D1B262219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25549" y="2562225"/>
            <a:ext cx="4156075" cy="3733800"/>
          </a:xfrm>
          <a:prstGeom prst="rect">
            <a:avLst/>
          </a:prstGeom>
          <a:noFill/>
          <a:ln>
            <a:noFill/>
          </a:ln>
        </p:spPr>
      </p:pic>
    </p:spTree>
    <p:extLst>
      <p:ext uri="{BB962C8B-B14F-4D97-AF65-F5344CB8AC3E}">
        <p14:creationId xmlns:p14="http://schemas.microsoft.com/office/powerpoint/2010/main" val="2459048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B3F587-B4EB-4F9C-8AC4-3EE4931D3066}"/>
              </a:ext>
            </a:extLst>
          </p:cNvPr>
          <p:cNvSpPr>
            <a:spLocks noGrp="1"/>
          </p:cNvSpPr>
          <p:nvPr>
            <p:ph idx="1"/>
          </p:nvPr>
        </p:nvSpPr>
        <p:spPr>
          <a:xfrm>
            <a:off x="209550" y="161925"/>
            <a:ext cx="11849100" cy="6562725"/>
          </a:xfrm>
        </p:spPr>
        <p:txBody>
          <a:bodyPr>
            <a:normAutofit lnSpcReduction="10000"/>
          </a:bodyPr>
          <a:lstStyle/>
          <a:p>
            <a:pPr marL="0" indent="0" fontAlgn="base">
              <a:buNone/>
            </a:pPr>
            <a:r>
              <a:rPr lang="en-IN" b="1" dirty="0"/>
              <a:t>Verify Expression</a:t>
            </a:r>
            <a:endParaRPr lang="en-IN" dirty="0"/>
          </a:p>
          <a:p>
            <a:pPr fontAlgn="base"/>
            <a:r>
              <a:rPr lang="en-IN" sz="1800" dirty="0"/>
              <a:t>This activity verifies a single expression </a:t>
            </a:r>
          </a:p>
          <a:p>
            <a:pPr marL="0" indent="0" fontAlgn="base">
              <a:buNone/>
            </a:pPr>
            <a:r>
              <a:rPr lang="en-IN" sz="1800" dirty="0"/>
              <a:t>(e.g. whether two variables are equal). Its outcome can be True or False.</a:t>
            </a:r>
          </a:p>
          <a:p>
            <a:pPr fontAlgn="base"/>
            <a:endParaRPr lang="en-IN" sz="2000" dirty="0"/>
          </a:p>
          <a:p>
            <a:pPr marL="0" indent="0" fontAlgn="base">
              <a:buNone/>
            </a:pPr>
            <a:endParaRPr lang="en-IN" b="1" dirty="0"/>
          </a:p>
          <a:p>
            <a:pPr marL="0" indent="0" fontAlgn="base">
              <a:buNone/>
            </a:pPr>
            <a:r>
              <a:rPr lang="en-IN" b="1" dirty="0"/>
              <a:t>Verify Expression with Operator</a:t>
            </a:r>
            <a:endParaRPr lang="en-IN" dirty="0"/>
          </a:p>
          <a:p>
            <a:pPr fontAlgn="base"/>
            <a:r>
              <a:rPr lang="en-IN" sz="1800" dirty="0"/>
              <a:t>This activity compares the outcomes of two expressions, variables or</a:t>
            </a:r>
          </a:p>
          <a:p>
            <a:pPr marL="0" indent="0" fontAlgn="base">
              <a:buNone/>
            </a:pPr>
            <a:r>
              <a:rPr lang="en-IN" sz="1800" dirty="0"/>
              <a:t>arguments using 6 predefined operators. Its outcome can also be </a:t>
            </a:r>
          </a:p>
          <a:p>
            <a:pPr marL="0" indent="0" fontAlgn="base">
              <a:buNone/>
            </a:pPr>
            <a:r>
              <a:rPr lang="en-IN" sz="1800" dirty="0"/>
              <a:t>True or False.</a:t>
            </a:r>
          </a:p>
          <a:p>
            <a:pPr fontAlgn="base"/>
            <a:endParaRPr lang="en-IN" sz="2000" dirty="0"/>
          </a:p>
          <a:p>
            <a:pPr marL="0" indent="0" fontAlgn="base">
              <a:buNone/>
            </a:pPr>
            <a:endParaRPr lang="en-IN" b="1" dirty="0"/>
          </a:p>
          <a:p>
            <a:pPr marL="0" indent="0" fontAlgn="base">
              <a:buNone/>
            </a:pPr>
            <a:r>
              <a:rPr lang="en-IN" b="1" dirty="0"/>
              <a:t>Verify Control Attribute</a:t>
            </a:r>
            <a:endParaRPr lang="en-IN" dirty="0"/>
          </a:p>
          <a:p>
            <a:pPr fontAlgn="base"/>
            <a:r>
              <a:rPr lang="en-IN" sz="1800" dirty="0"/>
              <a:t>This is the most versatile activity in the first version of the </a:t>
            </a:r>
          </a:p>
          <a:p>
            <a:pPr marL="0" indent="0" fontAlgn="base">
              <a:buNone/>
            </a:pPr>
            <a:r>
              <a:rPr lang="en-IN" sz="1800" dirty="0"/>
              <a:t>Testing Activities Package. It allows the comparison of a property returned </a:t>
            </a:r>
          </a:p>
          <a:p>
            <a:pPr marL="0" indent="0" fontAlgn="base">
              <a:buNone/>
            </a:pPr>
            <a:r>
              <a:rPr lang="en-IN" sz="1800" dirty="0"/>
              <a:t>by another Activity with an expression, variable or argument. </a:t>
            </a:r>
          </a:p>
          <a:p>
            <a:pPr marL="0" indent="0" fontAlgn="base">
              <a:buNone/>
            </a:pPr>
            <a:r>
              <a:rPr lang="en-IN" sz="1800" dirty="0"/>
              <a:t>Its outcome is can also be True or False.</a:t>
            </a:r>
          </a:p>
          <a:p>
            <a:pPr fontAlgn="base"/>
            <a:endParaRPr lang="en-IN" sz="2000" dirty="0"/>
          </a:p>
          <a:p>
            <a:pPr fontAlgn="base"/>
            <a:endParaRPr lang="en-IN" sz="2000" dirty="0"/>
          </a:p>
          <a:p>
            <a:endParaRPr lang="en-IN" dirty="0"/>
          </a:p>
        </p:txBody>
      </p:sp>
      <p:pic>
        <p:nvPicPr>
          <p:cNvPr id="4" name="Picture 3">
            <a:extLst>
              <a:ext uri="{FF2B5EF4-FFF2-40B4-BE49-F238E27FC236}">
                <a16:creationId xmlns:a16="http://schemas.microsoft.com/office/drawing/2014/main" id="{9A854A5D-7E4C-4E12-AE7C-EFE943DA53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80273" y="314327"/>
            <a:ext cx="4295775" cy="1152524"/>
          </a:xfrm>
          <a:prstGeom prst="rect">
            <a:avLst/>
          </a:prstGeom>
          <a:noFill/>
          <a:ln>
            <a:solidFill>
              <a:schemeClr val="accent1"/>
            </a:solidFill>
          </a:ln>
        </p:spPr>
      </p:pic>
      <p:pic>
        <p:nvPicPr>
          <p:cNvPr id="5" name="Picture 4">
            <a:extLst>
              <a:ext uri="{FF2B5EF4-FFF2-40B4-BE49-F238E27FC236}">
                <a16:creationId xmlns:a16="http://schemas.microsoft.com/office/drawing/2014/main" id="{46C39865-2B53-4657-9359-C3E6D25506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67575" y="2105025"/>
            <a:ext cx="4714875" cy="1890713"/>
          </a:xfrm>
          <a:prstGeom prst="rect">
            <a:avLst/>
          </a:prstGeom>
          <a:noFill/>
          <a:ln>
            <a:solidFill>
              <a:schemeClr val="accent1"/>
            </a:solidFill>
          </a:ln>
        </p:spPr>
      </p:pic>
      <p:pic>
        <p:nvPicPr>
          <p:cNvPr id="6" name="Picture 5">
            <a:extLst>
              <a:ext uri="{FF2B5EF4-FFF2-40B4-BE49-F238E27FC236}">
                <a16:creationId xmlns:a16="http://schemas.microsoft.com/office/drawing/2014/main" id="{2DC004A6-9027-44BF-ABD1-46E5FC8CC80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267575" y="4333875"/>
            <a:ext cx="4791075" cy="2209799"/>
          </a:xfrm>
          <a:prstGeom prst="rect">
            <a:avLst/>
          </a:prstGeom>
          <a:noFill/>
          <a:ln>
            <a:solidFill>
              <a:schemeClr val="accent1"/>
            </a:solidFill>
          </a:ln>
        </p:spPr>
      </p:pic>
    </p:spTree>
    <p:extLst>
      <p:ext uri="{BB962C8B-B14F-4D97-AF65-F5344CB8AC3E}">
        <p14:creationId xmlns:p14="http://schemas.microsoft.com/office/powerpoint/2010/main" val="1951281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8888B-BE9F-4BF8-AF0C-5B87109749C7}"/>
              </a:ext>
            </a:extLst>
          </p:cNvPr>
          <p:cNvSpPr>
            <a:spLocks noGrp="1"/>
          </p:cNvSpPr>
          <p:nvPr>
            <p:ph idx="1"/>
          </p:nvPr>
        </p:nvSpPr>
        <p:spPr>
          <a:xfrm>
            <a:off x="838200" y="142875"/>
            <a:ext cx="10515600" cy="6034088"/>
          </a:xfrm>
        </p:spPr>
        <p:txBody>
          <a:bodyPr>
            <a:normAutofit/>
          </a:bodyPr>
          <a:lstStyle/>
          <a:p>
            <a:pPr marL="0" lvl="0" indent="0" fontAlgn="base">
              <a:buNone/>
            </a:pPr>
            <a:r>
              <a:rPr lang="en-IN" b="1" dirty="0">
                <a:solidFill>
                  <a:srgbClr val="0070C0"/>
                </a:solidFill>
              </a:rPr>
              <a:t>UiPath Orchestrator</a:t>
            </a:r>
          </a:p>
          <a:p>
            <a:pPr fontAlgn="base"/>
            <a:r>
              <a:rPr lang="en-IN" sz="2000" dirty="0"/>
              <a:t>There are two ways to set it up:</a:t>
            </a:r>
          </a:p>
          <a:p>
            <a:pPr lvl="0" fontAlgn="base"/>
            <a:r>
              <a:rPr lang="en-IN" sz="2000" dirty="0"/>
              <a:t>Through the </a:t>
            </a:r>
            <a:r>
              <a:rPr lang="en-IN" sz="2000" b="1" dirty="0"/>
              <a:t>Enterprise </a:t>
            </a:r>
            <a:r>
              <a:rPr lang="en-IN" sz="2000" dirty="0"/>
              <a:t>licensing model and an on-premises instance of UiPath Orchestrator, if your company grants access to the UiPath Test Suite features;</a:t>
            </a:r>
          </a:p>
          <a:p>
            <a:pPr lvl="0" fontAlgn="base"/>
            <a:r>
              <a:rPr lang="en-IN" sz="2000" dirty="0"/>
              <a:t>Through the </a:t>
            </a:r>
            <a:r>
              <a:rPr lang="en-IN" sz="2000" b="1" dirty="0"/>
              <a:t>Community </a:t>
            </a:r>
            <a:r>
              <a:rPr lang="en-IN" sz="2000" dirty="0"/>
              <a:t>licensing model. Visit the UiPath Forum link below for more details.</a:t>
            </a:r>
          </a:p>
          <a:p>
            <a:endParaRPr lang="en-IN" dirty="0"/>
          </a:p>
          <a:p>
            <a:endParaRPr lang="en-IN" dirty="0"/>
          </a:p>
          <a:p>
            <a:pPr marL="0" lvl="0" indent="0" fontAlgn="base">
              <a:buNone/>
            </a:pPr>
            <a:r>
              <a:rPr lang="en-IN" b="1" dirty="0">
                <a:solidFill>
                  <a:srgbClr val="0070C0"/>
                </a:solidFill>
              </a:rPr>
              <a:t>UiPath Robots</a:t>
            </a:r>
          </a:p>
          <a:p>
            <a:pPr fontAlgn="base"/>
            <a:r>
              <a:rPr lang="en-IN" sz="2000" dirty="0"/>
              <a:t>There are two ways to set it up:</a:t>
            </a:r>
          </a:p>
          <a:p>
            <a:pPr lvl="0" fontAlgn="base"/>
            <a:r>
              <a:rPr lang="en-IN" sz="2000" dirty="0"/>
              <a:t>Through the </a:t>
            </a:r>
            <a:r>
              <a:rPr lang="en-IN" sz="2000" b="1" dirty="0"/>
              <a:t>Enterprise </a:t>
            </a:r>
            <a:r>
              <a:rPr lang="en-IN" sz="2000" dirty="0"/>
              <a:t>licensing model and an on-premises instance of UiPath Orchestrator, if your company grants access to UiPath Testing Robots;</a:t>
            </a:r>
          </a:p>
          <a:p>
            <a:pPr lvl="0" fontAlgn="base"/>
            <a:r>
              <a:rPr lang="en-IN" sz="2000" dirty="0"/>
              <a:t>Through the </a:t>
            </a:r>
            <a:r>
              <a:rPr lang="en-IN" sz="2000" b="1" dirty="0"/>
              <a:t>Community </a:t>
            </a:r>
            <a:r>
              <a:rPr lang="en-IN" sz="2000" dirty="0"/>
              <a:t>licensing model. You will need to set up at least one robot of type ‘Testing’. See the Testing Capabilities in Orchestrator Forum post above for more details.</a:t>
            </a:r>
          </a:p>
          <a:p>
            <a:endParaRPr lang="en-IN" dirty="0"/>
          </a:p>
        </p:txBody>
      </p:sp>
    </p:spTree>
    <p:extLst>
      <p:ext uri="{BB962C8B-B14F-4D97-AF65-F5344CB8AC3E}">
        <p14:creationId xmlns:p14="http://schemas.microsoft.com/office/powerpoint/2010/main" val="648911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B873-AA6C-4BE8-A947-182A23D8E71D}"/>
              </a:ext>
            </a:extLst>
          </p:cNvPr>
          <p:cNvSpPr>
            <a:spLocks noGrp="1"/>
          </p:cNvSpPr>
          <p:nvPr>
            <p:ph type="title"/>
          </p:nvPr>
        </p:nvSpPr>
        <p:spPr>
          <a:xfrm>
            <a:off x="219075" y="133351"/>
            <a:ext cx="11839575" cy="1495424"/>
          </a:xfrm>
        </p:spPr>
        <p:txBody>
          <a:bodyPr>
            <a:normAutofit fontScale="90000"/>
          </a:bodyPr>
          <a:lstStyle/>
          <a:p>
            <a:r>
              <a:rPr lang="en-IN" b="1" dirty="0"/>
              <a:t>Studio Pro Test Cases/Data Driven Test Cases creation/maintenance under UiPath Studio Pro</a:t>
            </a:r>
            <a:br>
              <a:rPr lang="en-IN" dirty="0"/>
            </a:br>
            <a:endParaRPr lang="en-IN" dirty="0"/>
          </a:p>
        </p:txBody>
      </p:sp>
      <p:sp>
        <p:nvSpPr>
          <p:cNvPr id="3" name="Content Placeholder 2">
            <a:extLst>
              <a:ext uri="{FF2B5EF4-FFF2-40B4-BE49-F238E27FC236}">
                <a16:creationId xmlns:a16="http://schemas.microsoft.com/office/drawing/2014/main" id="{F14D767B-B055-47BC-811D-D7179409862D}"/>
              </a:ext>
            </a:extLst>
          </p:cNvPr>
          <p:cNvSpPr>
            <a:spLocks noGrp="1"/>
          </p:cNvSpPr>
          <p:nvPr>
            <p:ph idx="1"/>
          </p:nvPr>
        </p:nvSpPr>
        <p:spPr>
          <a:xfrm>
            <a:off x="219075" y="1323974"/>
            <a:ext cx="11839575" cy="5400675"/>
          </a:xfrm>
        </p:spPr>
        <p:txBody>
          <a:bodyPr/>
          <a:lstStyle/>
          <a:p>
            <a:r>
              <a:rPr lang="en-IN" sz="2000" dirty="0"/>
              <a:t>A new Test Automation project can be created.</a:t>
            </a:r>
          </a:p>
          <a:p>
            <a:endParaRPr lang="en-IN" dirty="0"/>
          </a:p>
        </p:txBody>
      </p:sp>
      <p:pic>
        <p:nvPicPr>
          <p:cNvPr id="4" name="Picture 3">
            <a:extLst>
              <a:ext uri="{FF2B5EF4-FFF2-40B4-BE49-F238E27FC236}">
                <a16:creationId xmlns:a16="http://schemas.microsoft.com/office/drawing/2014/main" id="{6B95F8CF-30A7-409B-A198-FA9B3A3F7AE2}"/>
              </a:ext>
            </a:extLst>
          </p:cNvPr>
          <p:cNvPicPr/>
          <p:nvPr/>
        </p:nvPicPr>
        <p:blipFill>
          <a:blip r:embed="rId2"/>
          <a:stretch>
            <a:fillRect/>
          </a:stretch>
        </p:blipFill>
        <p:spPr>
          <a:xfrm>
            <a:off x="600074" y="1885950"/>
            <a:ext cx="11001375" cy="4838699"/>
          </a:xfrm>
          <a:prstGeom prst="rect">
            <a:avLst/>
          </a:prstGeom>
          <a:ln>
            <a:solidFill>
              <a:schemeClr val="accent1"/>
            </a:solidFill>
          </a:ln>
        </p:spPr>
      </p:pic>
    </p:spTree>
    <p:extLst>
      <p:ext uri="{BB962C8B-B14F-4D97-AF65-F5344CB8AC3E}">
        <p14:creationId xmlns:p14="http://schemas.microsoft.com/office/powerpoint/2010/main" val="252073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8203-80CF-41AF-9531-4DB69D9F067D}"/>
              </a:ext>
            </a:extLst>
          </p:cNvPr>
          <p:cNvSpPr>
            <a:spLocks noGrp="1"/>
          </p:cNvSpPr>
          <p:nvPr>
            <p:ph type="title"/>
          </p:nvPr>
        </p:nvSpPr>
        <p:spPr>
          <a:xfrm>
            <a:off x="838200" y="365126"/>
            <a:ext cx="10515600" cy="577850"/>
          </a:xfrm>
        </p:spPr>
        <p:txBody>
          <a:bodyPr>
            <a:normAutofit fontScale="90000"/>
          </a:bodyPr>
          <a:lstStyle/>
          <a:p>
            <a:r>
              <a:rPr lang="en-IN" b="1" dirty="0"/>
              <a:t>What is UiPath Test Suite?</a:t>
            </a:r>
            <a:br>
              <a:rPr lang="en-IN" b="1" dirty="0"/>
            </a:br>
            <a:endParaRPr lang="en-IN" b="1" dirty="0"/>
          </a:p>
        </p:txBody>
      </p:sp>
      <p:sp>
        <p:nvSpPr>
          <p:cNvPr id="3" name="Content Placeholder 2">
            <a:extLst>
              <a:ext uri="{FF2B5EF4-FFF2-40B4-BE49-F238E27FC236}">
                <a16:creationId xmlns:a16="http://schemas.microsoft.com/office/drawing/2014/main" id="{A129FCBB-2D26-4E3B-9362-48FF83AC443B}"/>
              </a:ext>
            </a:extLst>
          </p:cNvPr>
          <p:cNvSpPr>
            <a:spLocks noGrp="1"/>
          </p:cNvSpPr>
          <p:nvPr>
            <p:ph idx="1"/>
          </p:nvPr>
        </p:nvSpPr>
        <p:spPr>
          <a:xfrm>
            <a:off x="838200" y="647700"/>
            <a:ext cx="10515600" cy="5943600"/>
          </a:xfrm>
        </p:spPr>
        <p:txBody>
          <a:bodyPr>
            <a:normAutofit fontScale="92500"/>
          </a:bodyPr>
          <a:lstStyle/>
          <a:p>
            <a:r>
              <a:rPr lang="en-IN" sz="2200" dirty="0"/>
              <a:t>UiPath Test Suite is a solution that serves for Application Testing and RPA Testing. UiPath Test Suite can be used across the stages (Functional , Regression) of the testing process.</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sz="2200" dirty="0"/>
              <a:t>The UiPath Test Suite is built to cover the end-to-end (and continuous) software testing process.</a:t>
            </a:r>
          </a:p>
          <a:p>
            <a:r>
              <a:rPr lang="en-US" sz="2200" dirty="0"/>
              <a:t>Application testing can be performed with </a:t>
            </a:r>
            <a:r>
              <a:rPr lang="en-US" sz="2200" b="1" dirty="0"/>
              <a:t>Test Cases</a:t>
            </a:r>
            <a:r>
              <a:rPr lang="en-US" sz="2200" dirty="0"/>
              <a:t> and </a:t>
            </a:r>
            <a:r>
              <a:rPr lang="en-US" sz="2200" b="1" dirty="0"/>
              <a:t>Data Driven Test Cases</a:t>
            </a:r>
            <a:r>
              <a:rPr lang="en-US" sz="2200" dirty="0"/>
              <a:t>, sequences that make use of verification activities part of the </a:t>
            </a:r>
            <a:r>
              <a:rPr lang="en-US" sz="2200" dirty="0" err="1">
                <a:hlinkClick r:id="rId2"/>
              </a:rPr>
              <a:t>UiPath.Testing.Activities</a:t>
            </a:r>
            <a:r>
              <a:rPr lang="en-US" sz="2200" dirty="0"/>
              <a:t> pack, together with activities from other packages.</a:t>
            </a:r>
          </a:p>
          <a:p>
            <a:r>
              <a:rPr lang="en-US" sz="2200" dirty="0"/>
              <a:t>RPA Testing is designed for testing workflows directly and viewing the activity coverage during execution. Such testing processes ensure that execution is performed and all corner cases are covered, regardless of the decisions taken during execution.</a:t>
            </a:r>
            <a:endParaRPr lang="en-IN" sz="2200" dirty="0"/>
          </a:p>
        </p:txBody>
      </p:sp>
      <p:pic>
        <p:nvPicPr>
          <p:cNvPr id="7" name="Picture 6">
            <a:extLst>
              <a:ext uri="{FF2B5EF4-FFF2-40B4-BE49-F238E27FC236}">
                <a16:creationId xmlns:a16="http://schemas.microsoft.com/office/drawing/2014/main" id="{D8C22FB2-E6ED-483F-BAF9-EAC91947E75F}"/>
              </a:ext>
            </a:extLst>
          </p:cNvPr>
          <p:cNvPicPr/>
          <p:nvPr/>
        </p:nvPicPr>
        <p:blipFill>
          <a:blip r:embed="rId3"/>
          <a:stretch>
            <a:fillRect/>
          </a:stretch>
        </p:blipFill>
        <p:spPr>
          <a:xfrm>
            <a:off x="1419224" y="1355725"/>
            <a:ext cx="8639175" cy="2730500"/>
          </a:xfrm>
          <a:prstGeom prst="rect">
            <a:avLst/>
          </a:prstGeom>
        </p:spPr>
      </p:pic>
    </p:spTree>
    <p:extLst>
      <p:ext uri="{BB962C8B-B14F-4D97-AF65-F5344CB8AC3E}">
        <p14:creationId xmlns:p14="http://schemas.microsoft.com/office/powerpoint/2010/main" val="731992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F6C29-ED11-4EA5-8286-7DD50C56D872}"/>
              </a:ext>
            </a:extLst>
          </p:cNvPr>
          <p:cNvSpPr>
            <a:spLocks noGrp="1"/>
          </p:cNvSpPr>
          <p:nvPr>
            <p:ph idx="1"/>
          </p:nvPr>
        </p:nvSpPr>
        <p:spPr>
          <a:xfrm>
            <a:off x="152400" y="104775"/>
            <a:ext cx="11944350" cy="6629400"/>
          </a:xfrm>
        </p:spPr>
        <p:txBody>
          <a:bodyPr/>
          <a:lstStyle/>
          <a:p>
            <a:pPr marL="0" indent="0" fontAlgn="base">
              <a:buNone/>
            </a:pPr>
            <a:r>
              <a:rPr lang="en-IN" dirty="0"/>
              <a:t>Two new workflow types are available in </a:t>
            </a:r>
            <a:r>
              <a:rPr lang="en-IN" dirty="0" err="1"/>
              <a:t>StudioPro</a:t>
            </a:r>
            <a:r>
              <a:rPr lang="en-IN" dirty="0"/>
              <a:t>:</a:t>
            </a:r>
          </a:p>
          <a:p>
            <a:pPr lvl="0" fontAlgn="base"/>
            <a:r>
              <a:rPr lang="en-IN" b="1" dirty="0"/>
              <a:t>Test Case</a:t>
            </a:r>
            <a:r>
              <a:rPr lang="en-IN" dirty="0"/>
              <a:t> - a template for one simple test automation. To create test case simply right click on Project pane &gt; Add &gt; Test Case.</a:t>
            </a:r>
          </a:p>
          <a:p>
            <a:endParaRPr lang="en-IN" dirty="0"/>
          </a:p>
        </p:txBody>
      </p:sp>
      <p:pic>
        <p:nvPicPr>
          <p:cNvPr id="4" name="Picture 3">
            <a:extLst>
              <a:ext uri="{FF2B5EF4-FFF2-40B4-BE49-F238E27FC236}">
                <a16:creationId xmlns:a16="http://schemas.microsoft.com/office/drawing/2014/main" id="{A7023389-9F27-40FE-B50F-D584E2F3A136}"/>
              </a:ext>
            </a:extLst>
          </p:cNvPr>
          <p:cNvPicPr/>
          <p:nvPr/>
        </p:nvPicPr>
        <p:blipFill>
          <a:blip r:embed="rId2"/>
          <a:stretch>
            <a:fillRect/>
          </a:stretch>
        </p:blipFill>
        <p:spPr>
          <a:xfrm>
            <a:off x="544195" y="1457325"/>
            <a:ext cx="10514330" cy="5276850"/>
          </a:xfrm>
          <a:prstGeom prst="rect">
            <a:avLst/>
          </a:prstGeom>
          <a:ln>
            <a:solidFill>
              <a:schemeClr val="accent1"/>
            </a:solidFill>
          </a:ln>
        </p:spPr>
      </p:pic>
    </p:spTree>
    <p:extLst>
      <p:ext uri="{BB962C8B-B14F-4D97-AF65-F5344CB8AC3E}">
        <p14:creationId xmlns:p14="http://schemas.microsoft.com/office/powerpoint/2010/main" val="3120303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F6C29-ED11-4EA5-8286-7DD50C56D872}"/>
              </a:ext>
            </a:extLst>
          </p:cNvPr>
          <p:cNvSpPr>
            <a:spLocks noGrp="1"/>
          </p:cNvSpPr>
          <p:nvPr>
            <p:ph idx="1"/>
          </p:nvPr>
        </p:nvSpPr>
        <p:spPr>
          <a:xfrm>
            <a:off x="152400" y="104775"/>
            <a:ext cx="11944350" cy="6629400"/>
          </a:xfrm>
        </p:spPr>
        <p:txBody>
          <a:bodyPr/>
          <a:lstStyle/>
          <a:p>
            <a:pPr fontAlgn="base"/>
            <a:r>
              <a:rPr lang="en-IN" b="1" dirty="0"/>
              <a:t>Data Driven Test Case</a:t>
            </a:r>
            <a:r>
              <a:rPr lang="en-IN" dirty="0"/>
              <a:t> - a template taking the input data from an Excel file. To create test case simply right click on Project pane &gt; Add &gt; Data Driven Test Case.</a:t>
            </a:r>
          </a:p>
          <a:p>
            <a:pPr fontAlgn="base"/>
            <a:endParaRPr lang="en-IN" dirty="0"/>
          </a:p>
          <a:p>
            <a:endParaRPr lang="en-IN" dirty="0"/>
          </a:p>
        </p:txBody>
      </p:sp>
      <p:pic>
        <p:nvPicPr>
          <p:cNvPr id="5" name="Picture 4">
            <a:extLst>
              <a:ext uri="{FF2B5EF4-FFF2-40B4-BE49-F238E27FC236}">
                <a16:creationId xmlns:a16="http://schemas.microsoft.com/office/drawing/2014/main" id="{BFEE7C19-6985-491F-8CF5-896D8BD83E0A}"/>
              </a:ext>
            </a:extLst>
          </p:cNvPr>
          <p:cNvPicPr/>
          <p:nvPr/>
        </p:nvPicPr>
        <p:blipFill>
          <a:blip r:embed="rId2"/>
          <a:stretch>
            <a:fillRect/>
          </a:stretch>
        </p:blipFill>
        <p:spPr>
          <a:xfrm>
            <a:off x="496570" y="1449387"/>
            <a:ext cx="11219180" cy="5284788"/>
          </a:xfrm>
          <a:prstGeom prst="rect">
            <a:avLst/>
          </a:prstGeom>
          <a:ln>
            <a:solidFill>
              <a:schemeClr val="accent1"/>
            </a:solidFill>
          </a:ln>
        </p:spPr>
      </p:pic>
    </p:spTree>
    <p:extLst>
      <p:ext uri="{BB962C8B-B14F-4D97-AF65-F5344CB8AC3E}">
        <p14:creationId xmlns:p14="http://schemas.microsoft.com/office/powerpoint/2010/main" val="3366604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F6C29-ED11-4EA5-8286-7DD50C56D872}"/>
              </a:ext>
            </a:extLst>
          </p:cNvPr>
          <p:cNvSpPr>
            <a:spLocks noGrp="1"/>
          </p:cNvSpPr>
          <p:nvPr>
            <p:ph idx="1"/>
          </p:nvPr>
        </p:nvSpPr>
        <p:spPr>
          <a:xfrm>
            <a:off x="152400" y="104775"/>
            <a:ext cx="11944350" cy="6629400"/>
          </a:xfrm>
        </p:spPr>
        <p:txBody>
          <a:bodyPr/>
          <a:lstStyle/>
          <a:p>
            <a:pPr fontAlgn="base"/>
            <a:r>
              <a:rPr lang="en-IN" dirty="0"/>
              <a:t>Provide name to the test case.</a:t>
            </a:r>
          </a:p>
          <a:p>
            <a:pPr fontAlgn="base"/>
            <a:endParaRPr lang="en-IN" dirty="0"/>
          </a:p>
          <a:p>
            <a:endParaRPr lang="en-IN" dirty="0"/>
          </a:p>
        </p:txBody>
      </p:sp>
      <p:pic>
        <p:nvPicPr>
          <p:cNvPr id="4" name="Picture 3">
            <a:extLst>
              <a:ext uri="{FF2B5EF4-FFF2-40B4-BE49-F238E27FC236}">
                <a16:creationId xmlns:a16="http://schemas.microsoft.com/office/drawing/2014/main" id="{7C815401-5F28-44FE-BD4D-E37DF8C883F8}"/>
              </a:ext>
            </a:extLst>
          </p:cNvPr>
          <p:cNvPicPr/>
          <p:nvPr/>
        </p:nvPicPr>
        <p:blipFill>
          <a:blip r:embed="rId2"/>
          <a:stretch>
            <a:fillRect/>
          </a:stretch>
        </p:blipFill>
        <p:spPr>
          <a:xfrm>
            <a:off x="506094" y="676275"/>
            <a:ext cx="11285855" cy="5981700"/>
          </a:xfrm>
          <a:prstGeom prst="rect">
            <a:avLst/>
          </a:prstGeom>
          <a:ln>
            <a:solidFill>
              <a:schemeClr val="accent1"/>
            </a:solidFill>
          </a:ln>
        </p:spPr>
      </p:pic>
    </p:spTree>
    <p:extLst>
      <p:ext uri="{BB962C8B-B14F-4D97-AF65-F5344CB8AC3E}">
        <p14:creationId xmlns:p14="http://schemas.microsoft.com/office/powerpoint/2010/main" val="519226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F6C29-ED11-4EA5-8286-7DD50C56D872}"/>
              </a:ext>
            </a:extLst>
          </p:cNvPr>
          <p:cNvSpPr>
            <a:spLocks noGrp="1"/>
          </p:cNvSpPr>
          <p:nvPr>
            <p:ph idx="1"/>
          </p:nvPr>
        </p:nvSpPr>
        <p:spPr>
          <a:xfrm>
            <a:off x="152400" y="104775"/>
            <a:ext cx="11944350" cy="6629400"/>
          </a:xfrm>
        </p:spPr>
        <p:txBody>
          <a:bodyPr/>
          <a:lstStyle/>
          <a:p>
            <a:pPr fontAlgn="base"/>
            <a:r>
              <a:rPr lang="en-IN" dirty="0"/>
              <a:t>Select the input file (Excel file having input data).</a:t>
            </a:r>
          </a:p>
          <a:p>
            <a:pPr fontAlgn="base"/>
            <a:endParaRPr lang="en-IN" dirty="0"/>
          </a:p>
          <a:p>
            <a:endParaRPr lang="en-IN" dirty="0"/>
          </a:p>
        </p:txBody>
      </p:sp>
      <p:pic>
        <p:nvPicPr>
          <p:cNvPr id="5" name="Picture 4">
            <a:extLst>
              <a:ext uri="{FF2B5EF4-FFF2-40B4-BE49-F238E27FC236}">
                <a16:creationId xmlns:a16="http://schemas.microsoft.com/office/drawing/2014/main" id="{417B9405-7395-4071-A8FA-FCA61722F84C}"/>
              </a:ext>
            </a:extLst>
          </p:cNvPr>
          <p:cNvPicPr/>
          <p:nvPr/>
        </p:nvPicPr>
        <p:blipFill>
          <a:blip r:embed="rId2"/>
          <a:stretch>
            <a:fillRect/>
          </a:stretch>
        </p:blipFill>
        <p:spPr>
          <a:xfrm>
            <a:off x="467995" y="685800"/>
            <a:ext cx="11352530" cy="6048375"/>
          </a:xfrm>
          <a:prstGeom prst="rect">
            <a:avLst/>
          </a:prstGeom>
          <a:ln>
            <a:solidFill>
              <a:schemeClr val="accent1"/>
            </a:solidFill>
          </a:ln>
        </p:spPr>
      </p:pic>
    </p:spTree>
    <p:extLst>
      <p:ext uri="{BB962C8B-B14F-4D97-AF65-F5344CB8AC3E}">
        <p14:creationId xmlns:p14="http://schemas.microsoft.com/office/powerpoint/2010/main" val="354679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F6C29-ED11-4EA5-8286-7DD50C56D872}"/>
              </a:ext>
            </a:extLst>
          </p:cNvPr>
          <p:cNvSpPr>
            <a:spLocks noGrp="1"/>
          </p:cNvSpPr>
          <p:nvPr>
            <p:ph idx="1"/>
          </p:nvPr>
        </p:nvSpPr>
        <p:spPr>
          <a:xfrm>
            <a:off x="152400" y="104775"/>
            <a:ext cx="11944350" cy="6629400"/>
          </a:xfrm>
        </p:spPr>
        <p:txBody>
          <a:bodyPr/>
          <a:lstStyle/>
          <a:p>
            <a:r>
              <a:rPr lang="en-IN" dirty="0"/>
              <a:t>The columns headers from the input file are automatically created as arguments under the test case.</a:t>
            </a:r>
          </a:p>
          <a:p>
            <a:pPr fontAlgn="base"/>
            <a:endParaRPr lang="en-IN" dirty="0"/>
          </a:p>
          <a:p>
            <a:endParaRPr lang="en-IN" dirty="0"/>
          </a:p>
        </p:txBody>
      </p:sp>
      <p:pic>
        <p:nvPicPr>
          <p:cNvPr id="4" name="Picture 3">
            <a:extLst>
              <a:ext uri="{FF2B5EF4-FFF2-40B4-BE49-F238E27FC236}">
                <a16:creationId xmlns:a16="http://schemas.microsoft.com/office/drawing/2014/main" id="{45FAFD44-2375-478F-ADB8-967FA1945F60}"/>
              </a:ext>
            </a:extLst>
          </p:cNvPr>
          <p:cNvPicPr/>
          <p:nvPr/>
        </p:nvPicPr>
        <p:blipFill>
          <a:blip r:embed="rId2"/>
          <a:stretch>
            <a:fillRect/>
          </a:stretch>
        </p:blipFill>
        <p:spPr>
          <a:xfrm>
            <a:off x="515620" y="1001712"/>
            <a:ext cx="5849620" cy="5580063"/>
          </a:xfrm>
          <a:prstGeom prst="rect">
            <a:avLst/>
          </a:prstGeom>
          <a:ln>
            <a:solidFill>
              <a:schemeClr val="accent1"/>
            </a:solidFill>
          </a:ln>
        </p:spPr>
      </p:pic>
      <p:pic>
        <p:nvPicPr>
          <p:cNvPr id="6" name="Picture 5">
            <a:extLst>
              <a:ext uri="{FF2B5EF4-FFF2-40B4-BE49-F238E27FC236}">
                <a16:creationId xmlns:a16="http://schemas.microsoft.com/office/drawing/2014/main" id="{CB54FE78-9FF8-4F89-834E-891ACBE22EC3}"/>
              </a:ext>
            </a:extLst>
          </p:cNvPr>
          <p:cNvPicPr/>
          <p:nvPr/>
        </p:nvPicPr>
        <p:blipFill>
          <a:blip r:embed="rId3"/>
          <a:stretch>
            <a:fillRect/>
          </a:stretch>
        </p:blipFill>
        <p:spPr>
          <a:xfrm>
            <a:off x="6365240" y="1001712"/>
            <a:ext cx="5731510" cy="5580063"/>
          </a:xfrm>
          <a:prstGeom prst="rect">
            <a:avLst/>
          </a:prstGeom>
          <a:ln>
            <a:solidFill>
              <a:schemeClr val="accent1"/>
            </a:solidFill>
          </a:ln>
        </p:spPr>
      </p:pic>
    </p:spTree>
    <p:extLst>
      <p:ext uri="{BB962C8B-B14F-4D97-AF65-F5344CB8AC3E}">
        <p14:creationId xmlns:p14="http://schemas.microsoft.com/office/powerpoint/2010/main" val="1689179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F6C29-ED11-4EA5-8286-7DD50C56D872}"/>
              </a:ext>
            </a:extLst>
          </p:cNvPr>
          <p:cNvSpPr>
            <a:spLocks noGrp="1"/>
          </p:cNvSpPr>
          <p:nvPr>
            <p:ph idx="1"/>
          </p:nvPr>
        </p:nvSpPr>
        <p:spPr>
          <a:xfrm>
            <a:off x="152400" y="104775"/>
            <a:ext cx="11944350" cy="6629400"/>
          </a:xfrm>
        </p:spPr>
        <p:txBody>
          <a:bodyPr/>
          <a:lstStyle/>
          <a:p>
            <a:r>
              <a:rPr lang="en-IN" dirty="0"/>
              <a:t>In order to execute data driven test case, a new option as Run file with data variations is provided. User is also given the option to select which input variation is needed for test case execution. Here a single row of input data can be selected or whole of the input data. </a:t>
            </a:r>
          </a:p>
          <a:p>
            <a:pPr fontAlgn="base"/>
            <a:endParaRPr lang="en-IN" dirty="0"/>
          </a:p>
          <a:p>
            <a:endParaRPr lang="en-IN" dirty="0"/>
          </a:p>
        </p:txBody>
      </p:sp>
      <p:pic>
        <p:nvPicPr>
          <p:cNvPr id="5" name="Picture 4">
            <a:extLst>
              <a:ext uri="{FF2B5EF4-FFF2-40B4-BE49-F238E27FC236}">
                <a16:creationId xmlns:a16="http://schemas.microsoft.com/office/drawing/2014/main" id="{822A8C2D-DE96-400C-8B10-EDE01E78B964}"/>
              </a:ext>
            </a:extLst>
          </p:cNvPr>
          <p:cNvPicPr/>
          <p:nvPr/>
        </p:nvPicPr>
        <p:blipFill>
          <a:blip r:embed="rId2"/>
          <a:stretch>
            <a:fillRect/>
          </a:stretch>
        </p:blipFill>
        <p:spPr>
          <a:xfrm>
            <a:off x="267970" y="1725612"/>
            <a:ext cx="5799456" cy="5027613"/>
          </a:xfrm>
          <a:prstGeom prst="rect">
            <a:avLst/>
          </a:prstGeom>
          <a:ln>
            <a:solidFill>
              <a:schemeClr val="accent1"/>
            </a:solidFill>
          </a:ln>
        </p:spPr>
      </p:pic>
      <p:pic>
        <p:nvPicPr>
          <p:cNvPr id="7" name="Picture 6">
            <a:extLst>
              <a:ext uri="{FF2B5EF4-FFF2-40B4-BE49-F238E27FC236}">
                <a16:creationId xmlns:a16="http://schemas.microsoft.com/office/drawing/2014/main" id="{AB33265C-1944-4A5F-8162-17B8331996B0}"/>
              </a:ext>
            </a:extLst>
          </p:cNvPr>
          <p:cNvPicPr/>
          <p:nvPr/>
        </p:nvPicPr>
        <p:blipFill>
          <a:blip r:embed="rId3"/>
          <a:stretch>
            <a:fillRect/>
          </a:stretch>
        </p:blipFill>
        <p:spPr>
          <a:xfrm>
            <a:off x="6067426" y="1725612"/>
            <a:ext cx="5788659" cy="5008563"/>
          </a:xfrm>
          <a:prstGeom prst="rect">
            <a:avLst/>
          </a:prstGeom>
          <a:ln>
            <a:solidFill>
              <a:schemeClr val="accent1"/>
            </a:solidFill>
          </a:ln>
        </p:spPr>
      </p:pic>
    </p:spTree>
    <p:extLst>
      <p:ext uri="{BB962C8B-B14F-4D97-AF65-F5344CB8AC3E}">
        <p14:creationId xmlns:p14="http://schemas.microsoft.com/office/powerpoint/2010/main" val="4127449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F6C29-ED11-4EA5-8286-7DD50C56D872}"/>
              </a:ext>
            </a:extLst>
          </p:cNvPr>
          <p:cNvSpPr>
            <a:spLocks noGrp="1"/>
          </p:cNvSpPr>
          <p:nvPr>
            <p:ph idx="1"/>
          </p:nvPr>
        </p:nvSpPr>
        <p:spPr>
          <a:xfrm>
            <a:off x="152400" y="104775"/>
            <a:ext cx="11944350" cy="6629400"/>
          </a:xfrm>
        </p:spPr>
        <p:txBody>
          <a:bodyPr/>
          <a:lstStyle/>
          <a:p>
            <a:r>
              <a:rPr lang="en-IN" dirty="0"/>
              <a:t>The test cases can then be published to orchestrator using Publish option </a:t>
            </a:r>
            <a:r>
              <a:rPr lang="en-IN" b="1" dirty="0"/>
              <a:t>but the selected test cases should be marked Set as Publishable</a:t>
            </a:r>
            <a:r>
              <a:rPr lang="en-IN" dirty="0"/>
              <a:t>.</a:t>
            </a:r>
          </a:p>
          <a:p>
            <a:pPr fontAlgn="base"/>
            <a:endParaRPr lang="en-IN" dirty="0"/>
          </a:p>
          <a:p>
            <a:endParaRPr lang="en-IN" dirty="0"/>
          </a:p>
        </p:txBody>
      </p:sp>
      <p:pic>
        <p:nvPicPr>
          <p:cNvPr id="6" name="Picture 5">
            <a:extLst>
              <a:ext uri="{FF2B5EF4-FFF2-40B4-BE49-F238E27FC236}">
                <a16:creationId xmlns:a16="http://schemas.microsoft.com/office/drawing/2014/main" id="{87F7C955-F3AA-4F04-A26A-CFA8545259CC}"/>
              </a:ext>
            </a:extLst>
          </p:cNvPr>
          <p:cNvPicPr/>
          <p:nvPr/>
        </p:nvPicPr>
        <p:blipFill>
          <a:blip r:embed="rId2"/>
          <a:stretch>
            <a:fillRect/>
          </a:stretch>
        </p:blipFill>
        <p:spPr>
          <a:xfrm>
            <a:off x="152400" y="1030287"/>
            <a:ext cx="5868670" cy="5703888"/>
          </a:xfrm>
          <a:prstGeom prst="rect">
            <a:avLst/>
          </a:prstGeom>
          <a:ln>
            <a:solidFill>
              <a:schemeClr val="accent1"/>
            </a:solidFill>
          </a:ln>
        </p:spPr>
      </p:pic>
      <p:pic>
        <p:nvPicPr>
          <p:cNvPr id="8" name="Picture 7">
            <a:extLst>
              <a:ext uri="{FF2B5EF4-FFF2-40B4-BE49-F238E27FC236}">
                <a16:creationId xmlns:a16="http://schemas.microsoft.com/office/drawing/2014/main" id="{9E2CDC83-C5AE-4DA9-8115-0AD3027248C7}"/>
              </a:ext>
            </a:extLst>
          </p:cNvPr>
          <p:cNvPicPr/>
          <p:nvPr/>
        </p:nvPicPr>
        <p:blipFill>
          <a:blip r:embed="rId3"/>
          <a:stretch>
            <a:fillRect/>
          </a:stretch>
        </p:blipFill>
        <p:spPr>
          <a:xfrm>
            <a:off x="6021070" y="1030287"/>
            <a:ext cx="6018530" cy="5703888"/>
          </a:xfrm>
          <a:prstGeom prst="rect">
            <a:avLst/>
          </a:prstGeom>
          <a:ln>
            <a:solidFill>
              <a:schemeClr val="accent1"/>
            </a:solidFill>
          </a:ln>
        </p:spPr>
      </p:pic>
    </p:spTree>
    <p:extLst>
      <p:ext uri="{BB962C8B-B14F-4D97-AF65-F5344CB8AC3E}">
        <p14:creationId xmlns:p14="http://schemas.microsoft.com/office/powerpoint/2010/main" val="38495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8E93-45CC-49EB-8417-51766CFCBF0D}"/>
              </a:ext>
            </a:extLst>
          </p:cNvPr>
          <p:cNvSpPr>
            <a:spLocks noGrp="1"/>
          </p:cNvSpPr>
          <p:nvPr>
            <p:ph type="title"/>
          </p:nvPr>
        </p:nvSpPr>
        <p:spPr>
          <a:xfrm>
            <a:off x="838200" y="380999"/>
            <a:ext cx="10515600" cy="1209675"/>
          </a:xfrm>
        </p:spPr>
        <p:txBody>
          <a:bodyPr>
            <a:normAutofit fontScale="90000"/>
          </a:bodyPr>
          <a:lstStyle/>
          <a:p>
            <a:r>
              <a:rPr lang="en-IN" b="1" dirty="0"/>
              <a:t>UiPath Orchestrator &amp; Robots</a:t>
            </a:r>
            <a:br>
              <a:rPr lang="en-IN" dirty="0"/>
            </a:br>
            <a:br>
              <a:rPr lang="en-IN" dirty="0"/>
            </a:br>
            <a:endParaRPr lang="en-IN" dirty="0"/>
          </a:p>
        </p:txBody>
      </p:sp>
      <p:sp>
        <p:nvSpPr>
          <p:cNvPr id="3" name="Content Placeholder 2">
            <a:extLst>
              <a:ext uri="{FF2B5EF4-FFF2-40B4-BE49-F238E27FC236}">
                <a16:creationId xmlns:a16="http://schemas.microsoft.com/office/drawing/2014/main" id="{F2DCBB9E-3D8A-481F-92FC-B403236901BF}"/>
              </a:ext>
            </a:extLst>
          </p:cNvPr>
          <p:cNvSpPr>
            <a:spLocks noGrp="1"/>
          </p:cNvSpPr>
          <p:nvPr>
            <p:ph idx="1"/>
          </p:nvPr>
        </p:nvSpPr>
        <p:spPr>
          <a:xfrm>
            <a:off x="838200" y="914400"/>
            <a:ext cx="10515600" cy="5262563"/>
          </a:xfrm>
        </p:spPr>
        <p:txBody>
          <a:bodyPr>
            <a:normAutofit/>
          </a:bodyPr>
          <a:lstStyle/>
          <a:p>
            <a:pPr marL="0" lvl="0" indent="0" fontAlgn="base">
              <a:buNone/>
            </a:pPr>
            <a:r>
              <a:rPr lang="en-IN" sz="2000" dirty="0"/>
              <a:t>There are two ways to set it up UiPath Studio Pro – Test Suite and Orchestrator Integration:</a:t>
            </a:r>
          </a:p>
          <a:p>
            <a:pPr lvl="0" fontAlgn="base"/>
            <a:r>
              <a:rPr lang="en-IN" sz="2000" dirty="0"/>
              <a:t>Through the </a:t>
            </a:r>
            <a:r>
              <a:rPr lang="en-IN" sz="2000" b="1" dirty="0"/>
              <a:t>Enterprise </a:t>
            </a:r>
            <a:r>
              <a:rPr lang="en-IN" sz="2000" dirty="0"/>
              <a:t>licensing model and an on-premises instance of UiPath Orchestrator, if company grants access to the UiPath Test Suite features;</a:t>
            </a:r>
          </a:p>
          <a:p>
            <a:pPr lvl="0" fontAlgn="base"/>
            <a:r>
              <a:rPr lang="en-IN" sz="2000" dirty="0"/>
              <a:t>Through the </a:t>
            </a:r>
            <a:r>
              <a:rPr lang="en-IN" sz="2000" b="1" dirty="0"/>
              <a:t>Community </a:t>
            </a:r>
            <a:r>
              <a:rPr lang="en-IN" sz="2000" dirty="0"/>
              <a:t>licensing model.	</a:t>
            </a:r>
          </a:p>
          <a:p>
            <a:pPr fontAlgn="base"/>
            <a:r>
              <a:rPr lang="en-IN" sz="2000" b="1" dirty="0"/>
              <a:t>UiPath Robots</a:t>
            </a:r>
            <a:r>
              <a:rPr lang="en-IN" sz="2000" dirty="0"/>
              <a:t> are the agents that run the automations. </a:t>
            </a:r>
            <a:r>
              <a:rPr lang="en-IN" sz="2000" b="1" dirty="0"/>
              <a:t>UiPath Orchestrator</a:t>
            </a:r>
            <a:r>
              <a:rPr lang="en-IN" sz="2000" dirty="0"/>
              <a:t> is the component used to manage all the RPA assets: robots, licenses, published processes, credentials and execution queues.</a:t>
            </a:r>
          </a:p>
          <a:p>
            <a:pPr fontAlgn="base"/>
            <a:endParaRPr lang="en-IN" sz="2000" dirty="0"/>
          </a:p>
          <a:p>
            <a:endParaRPr lang="en-IN" dirty="0"/>
          </a:p>
        </p:txBody>
      </p:sp>
      <p:pic>
        <p:nvPicPr>
          <p:cNvPr id="4" name="Picture 3">
            <a:extLst>
              <a:ext uri="{FF2B5EF4-FFF2-40B4-BE49-F238E27FC236}">
                <a16:creationId xmlns:a16="http://schemas.microsoft.com/office/drawing/2014/main" id="{2FC26CC4-643F-4DE5-9071-2FDF301FE0F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6820" y="3338514"/>
            <a:ext cx="6342380" cy="3371850"/>
          </a:xfrm>
          <a:prstGeom prst="rect">
            <a:avLst/>
          </a:prstGeom>
          <a:noFill/>
          <a:ln>
            <a:solidFill>
              <a:schemeClr val="accent1"/>
            </a:solidFill>
          </a:ln>
        </p:spPr>
      </p:pic>
    </p:spTree>
    <p:extLst>
      <p:ext uri="{BB962C8B-B14F-4D97-AF65-F5344CB8AC3E}">
        <p14:creationId xmlns:p14="http://schemas.microsoft.com/office/powerpoint/2010/main" val="195442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DEC93-985D-4BEC-803B-F163D8FCEB19}"/>
              </a:ext>
            </a:extLst>
          </p:cNvPr>
          <p:cNvSpPr>
            <a:spLocks noGrp="1"/>
          </p:cNvSpPr>
          <p:nvPr>
            <p:ph idx="1"/>
          </p:nvPr>
        </p:nvSpPr>
        <p:spPr>
          <a:xfrm>
            <a:off x="838200" y="295275"/>
            <a:ext cx="10515600" cy="5881688"/>
          </a:xfrm>
        </p:spPr>
        <p:txBody>
          <a:bodyPr/>
          <a:lstStyle/>
          <a:p>
            <a:r>
              <a:rPr lang="en-US" sz="2000" dirty="0"/>
              <a:t>A new set of Testing components has been added under Orchestrator for managing, executing and scheduling test cases/suites.</a:t>
            </a:r>
          </a:p>
          <a:p>
            <a:endParaRPr lang="en-IN" dirty="0"/>
          </a:p>
        </p:txBody>
      </p:sp>
      <p:pic>
        <p:nvPicPr>
          <p:cNvPr id="4" name="Picture 3">
            <a:extLst>
              <a:ext uri="{FF2B5EF4-FFF2-40B4-BE49-F238E27FC236}">
                <a16:creationId xmlns:a16="http://schemas.microsoft.com/office/drawing/2014/main" id="{872E20B2-58E5-4687-A9E5-229BBB5A014A}"/>
              </a:ext>
            </a:extLst>
          </p:cNvPr>
          <p:cNvPicPr/>
          <p:nvPr/>
        </p:nvPicPr>
        <p:blipFill>
          <a:blip r:embed="rId2"/>
          <a:stretch>
            <a:fillRect/>
          </a:stretch>
        </p:blipFill>
        <p:spPr>
          <a:xfrm>
            <a:off x="1144270" y="1031240"/>
            <a:ext cx="10342880" cy="5426710"/>
          </a:xfrm>
          <a:prstGeom prst="rect">
            <a:avLst/>
          </a:prstGeom>
          <a:ln>
            <a:solidFill>
              <a:schemeClr val="accent1"/>
            </a:solidFill>
          </a:ln>
        </p:spPr>
      </p:pic>
    </p:spTree>
    <p:extLst>
      <p:ext uri="{BB962C8B-B14F-4D97-AF65-F5344CB8AC3E}">
        <p14:creationId xmlns:p14="http://schemas.microsoft.com/office/powerpoint/2010/main" val="3457238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DEC93-985D-4BEC-803B-F163D8FCEB19}"/>
              </a:ext>
            </a:extLst>
          </p:cNvPr>
          <p:cNvSpPr>
            <a:spLocks noGrp="1"/>
          </p:cNvSpPr>
          <p:nvPr>
            <p:ph idx="1"/>
          </p:nvPr>
        </p:nvSpPr>
        <p:spPr>
          <a:xfrm>
            <a:off x="838200" y="295275"/>
            <a:ext cx="10515600" cy="5881688"/>
          </a:xfrm>
        </p:spPr>
        <p:txBody>
          <a:bodyPr/>
          <a:lstStyle/>
          <a:p>
            <a:r>
              <a:rPr lang="en-US" sz="2000" dirty="0"/>
              <a:t>The test cases published from UiPath Studio Pro can be found under Orchestrator Testing &gt; Test Case component. Project can also be searched by name provided while publishing project/test cases.</a:t>
            </a:r>
          </a:p>
          <a:p>
            <a:endParaRPr lang="en-IN" dirty="0"/>
          </a:p>
        </p:txBody>
      </p:sp>
      <p:pic>
        <p:nvPicPr>
          <p:cNvPr id="5" name="Picture 4">
            <a:extLst>
              <a:ext uri="{FF2B5EF4-FFF2-40B4-BE49-F238E27FC236}">
                <a16:creationId xmlns:a16="http://schemas.microsoft.com/office/drawing/2014/main" id="{A76EFF64-AAF6-4A5D-8B49-3D1227EA2D61}"/>
              </a:ext>
            </a:extLst>
          </p:cNvPr>
          <p:cNvPicPr/>
          <p:nvPr/>
        </p:nvPicPr>
        <p:blipFill>
          <a:blip r:embed="rId2"/>
          <a:stretch>
            <a:fillRect/>
          </a:stretch>
        </p:blipFill>
        <p:spPr>
          <a:xfrm>
            <a:off x="248922" y="1259839"/>
            <a:ext cx="5847078" cy="5455286"/>
          </a:xfrm>
          <a:prstGeom prst="rect">
            <a:avLst/>
          </a:prstGeom>
          <a:ln>
            <a:solidFill>
              <a:schemeClr val="accent1"/>
            </a:solidFill>
          </a:ln>
        </p:spPr>
      </p:pic>
      <p:pic>
        <p:nvPicPr>
          <p:cNvPr id="6" name="Picture 5">
            <a:extLst>
              <a:ext uri="{FF2B5EF4-FFF2-40B4-BE49-F238E27FC236}">
                <a16:creationId xmlns:a16="http://schemas.microsoft.com/office/drawing/2014/main" id="{2D23829E-38F5-4C92-9BC3-93B817FF11ED}"/>
              </a:ext>
            </a:extLst>
          </p:cNvPr>
          <p:cNvPicPr/>
          <p:nvPr/>
        </p:nvPicPr>
        <p:blipFill>
          <a:blip r:embed="rId3"/>
          <a:stretch>
            <a:fillRect/>
          </a:stretch>
        </p:blipFill>
        <p:spPr>
          <a:xfrm>
            <a:off x="6096000" y="1259839"/>
            <a:ext cx="5972175" cy="5455285"/>
          </a:xfrm>
          <a:prstGeom prst="rect">
            <a:avLst/>
          </a:prstGeom>
          <a:ln>
            <a:solidFill>
              <a:schemeClr val="accent1"/>
            </a:solidFill>
          </a:ln>
        </p:spPr>
      </p:pic>
    </p:spTree>
    <p:extLst>
      <p:ext uri="{BB962C8B-B14F-4D97-AF65-F5344CB8AC3E}">
        <p14:creationId xmlns:p14="http://schemas.microsoft.com/office/powerpoint/2010/main" val="1830523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E4B841-A66D-4191-916F-F4979DDA7B14}"/>
              </a:ext>
            </a:extLst>
          </p:cNvPr>
          <p:cNvSpPr>
            <a:spLocks noGrp="1"/>
          </p:cNvSpPr>
          <p:nvPr>
            <p:ph idx="1"/>
          </p:nvPr>
        </p:nvSpPr>
        <p:spPr>
          <a:xfrm>
            <a:off x="838200" y="190500"/>
            <a:ext cx="10515600" cy="5986463"/>
          </a:xfrm>
        </p:spPr>
        <p:txBody>
          <a:bodyPr/>
          <a:lstStyle/>
          <a:p>
            <a:r>
              <a:rPr lang="en-IN" dirty="0"/>
              <a:t>UiPath Test Suite is an umbrella constituting of Test Manager, </a:t>
            </a:r>
            <a:r>
              <a:rPr lang="en-IN" dirty="0" err="1"/>
              <a:t>StudioPro</a:t>
            </a:r>
            <a:r>
              <a:rPr lang="en-IN" dirty="0"/>
              <a:t>, Orchestrator and Robots. These serves for:</a:t>
            </a:r>
          </a:p>
          <a:p>
            <a:pPr marL="0" indent="0">
              <a:buNone/>
            </a:pPr>
            <a:r>
              <a:rPr lang="en-IN" dirty="0"/>
              <a:t>	</a:t>
            </a:r>
          </a:p>
        </p:txBody>
      </p:sp>
      <p:pic>
        <p:nvPicPr>
          <p:cNvPr id="2" name="Picture 1">
            <a:extLst>
              <a:ext uri="{FF2B5EF4-FFF2-40B4-BE49-F238E27FC236}">
                <a16:creationId xmlns:a16="http://schemas.microsoft.com/office/drawing/2014/main" id="{9A9950B4-6877-44BC-955B-CAA38DB0340C}"/>
              </a:ext>
            </a:extLst>
          </p:cNvPr>
          <p:cNvPicPr>
            <a:picLocks noChangeAspect="1"/>
          </p:cNvPicPr>
          <p:nvPr/>
        </p:nvPicPr>
        <p:blipFill>
          <a:blip r:embed="rId2"/>
          <a:stretch>
            <a:fillRect/>
          </a:stretch>
        </p:blipFill>
        <p:spPr>
          <a:xfrm>
            <a:off x="342900" y="1143001"/>
            <a:ext cx="11534775" cy="5541510"/>
          </a:xfrm>
          <a:prstGeom prst="rect">
            <a:avLst/>
          </a:prstGeom>
          <a:ln>
            <a:noFill/>
          </a:ln>
        </p:spPr>
      </p:pic>
    </p:spTree>
    <p:extLst>
      <p:ext uri="{BB962C8B-B14F-4D97-AF65-F5344CB8AC3E}">
        <p14:creationId xmlns:p14="http://schemas.microsoft.com/office/powerpoint/2010/main" val="54683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DEC93-985D-4BEC-803B-F163D8FCEB19}"/>
              </a:ext>
            </a:extLst>
          </p:cNvPr>
          <p:cNvSpPr>
            <a:spLocks noGrp="1"/>
          </p:cNvSpPr>
          <p:nvPr>
            <p:ph idx="1"/>
          </p:nvPr>
        </p:nvSpPr>
        <p:spPr>
          <a:xfrm>
            <a:off x="838200" y="295275"/>
            <a:ext cx="10515600" cy="5881688"/>
          </a:xfrm>
        </p:spPr>
        <p:txBody>
          <a:bodyPr/>
          <a:lstStyle/>
          <a:p>
            <a:r>
              <a:rPr lang="en-US" sz="2000" dirty="0"/>
              <a:t>A new Test Set can be added by simply providing the Test Set Name, Environment, Project and Test Cases to be part of newly created Test Set. </a:t>
            </a:r>
          </a:p>
          <a:p>
            <a:endParaRPr lang="en-IN" dirty="0"/>
          </a:p>
        </p:txBody>
      </p:sp>
      <p:pic>
        <p:nvPicPr>
          <p:cNvPr id="7" name="Picture 6">
            <a:extLst>
              <a:ext uri="{FF2B5EF4-FFF2-40B4-BE49-F238E27FC236}">
                <a16:creationId xmlns:a16="http://schemas.microsoft.com/office/drawing/2014/main" id="{50D5408F-C20D-43E3-972D-75D768ACA58A}"/>
              </a:ext>
            </a:extLst>
          </p:cNvPr>
          <p:cNvPicPr/>
          <p:nvPr/>
        </p:nvPicPr>
        <p:blipFill>
          <a:blip r:embed="rId2"/>
          <a:stretch>
            <a:fillRect/>
          </a:stretch>
        </p:blipFill>
        <p:spPr>
          <a:xfrm>
            <a:off x="153670" y="1144587"/>
            <a:ext cx="5942330" cy="5570538"/>
          </a:xfrm>
          <a:prstGeom prst="rect">
            <a:avLst/>
          </a:prstGeom>
          <a:ln>
            <a:solidFill>
              <a:schemeClr val="accent1"/>
            </a:solidFill>
          </a:ln>
        </p:spPr>
      </p:pic>
      <p:pic>
        <p:nvPicPr>
          <p:cNvPr id="8" name="Picture 7">
            <a:extLst>
              <a:ext uri="{FF2B5EF4-FFF2-40B4-BE49-F238E27FC236}">
                <a16:creationId xmlns:a16="http://schemas.microsoft.com/office/drawing/2014/main" id="{71A71066-E678-4A44-98C2-52B82F522296}"/>
              </a:ext>
            </a:extLst>
          </p:cNvPr>
          <p:cNvPicPr/>
          <p:nvPr/>
        </p:nvPicPr>
        <p:blipFill>
          <a:blip r:embed="rId3"/>
          <a:stretch>
            <a:fillRect/>
          </a:stretch>
        </p:blipFill>
        <p:spPr>
          <a:xfrm>
            <a:off x="6096000" y="1144587"/>
            <a:ext cx="5942332" cy="5570538"/>
          </a:xfrm>
          <a:prstGeom prst="rect">
            <a:avLst/>
          </a:prstGeom>
          <a:ln>
            <a:solidFill>
              <a:schemeClr val="accent1"/>
            </a:solidFill>
          </a:ln>
        </p:spPr>
      </p:pic>
    </p:spTree>
    <p:extLst>
      <p:ext uri="{BB962C8B-B14F-4D97-AF65-F5344CB8AC3E}">
        <p14:creationId xmlns:p14="http://schemas.microsoft.com/office/powerpoint/2010/main" val="762263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DEC93-985D-4BEC-803B-F163D8FCEB19}"/>
              </a:ext>
            </a:extLst>
          </p:cNvPr>
          <p:cNvSpPr>
            <a:spLocks noGrp="1"/>
          </p:cNvSpPr>
          <p:nvPr>
            <p:ph idx="1"/>
          </p:nvPr>
        </p:nvSpPr>
        <p:spPr>
          <a:xfrm>
            <a:off x="838200" y="295275"/>
            <a:ext cx="10515600" cy="5881688"/>
          </a:xfrm>
        </p:spPr>
        <p:txBody>
          <a:bodyPr/>
          <a:lstStyle/>
          <a:p>
            <a:r>
              <a:rPr lang="en-US" sz="2000" dirty="0"/>
              <a:t>The result of test set (test cases) execution can be viewed under Test Execution component. </a:t>
            </a:r>
          </a:p>
          <a:p>
            <a:endParaRPr lang="en-IN" dirty="0"/>
          </a:p>
        </p:txBody>
      </p:sp>
      <p:pic>
        <p:nvPicPr>
          <p:cNvPr id="6" name="Picture 5">
            <a:extLst>
              <a:ext uri="{FF2B5EF4-FFF2-40B4-BE49-F238E27FC236}">
                <a16:creationId xmlns:a16="http://schemas.microsoft.com/office/drawing/2014/main" id="{17F3F9EB-286D-4DE3-961A-B2D863F34B11}"/>
              </a:ext>
            </a:extLst>
          </p:cNvPr>
          <p:cNvPicPr/>
          <p:nvPr/>
        </p:nvPicPr>
        <p:blipFill>
          <a:blip r:embed="rId2"/>
          <a:stretch>
            <a:fillRect/>
          </a:stretch>
        </p:blipFill>
        <p:spPr>
          <a:xfrm>
            <a:off x="419100" y="852487"/>
            <a:ext cx="11647805" cy="5881688"/>
          </a:xfrm>
          <a:prstGeom prst="rect">
            <a:avLst/>
          </a:prstGeom>
          <a:ln>
            <a:solidFill>
              <a:schemeClr val="accent1"/>
            </a:solidFill>
          </a:ln>
        </p:spPr>
      </p:pic>
    </p:spTree>
    <p:extLst>
      <p:ext uri="{BB962C8B-B14F-4D97-AF65-F5344CB8AC3E}">
        <p14:creationId xmlns:p14="http://schemas.microsoft.com/office/powerpoint/2010/main" val="3122140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DEC93-985D-4BEC-803B-F163D8FCEB19}"/>
              </a:ext>
            </a:extLst>
          </p:cNvPr>
          <p:cNvSpPr>
            <a:spLocks noGrp="1"/>
          </p:cNvSpPr>
          <p:nvPr>
            <p:ph idx="1"/>
          </p:nvPr>
        </p:nvSpPr>
        <p:spPr>
          <a:xfrm>
            <a:off x="219075" y="247650"/>
            <a:ext cx="11858625" cy="6457950"/>
          </a:xfrm>
        </p:spPr>
        <p:txBody>
          <a:bodyPr/>
          <a:lstStyle/>
          <a:p>
            <a:r>
              <a:rPr lang="en-US" sz="2000" dirty="0"/>
              <a:t>The reason of failure/pass for a particular test case can also be viewed by selecting View assertion.</a:t>
            </a:r>
          </a:p>
          <a:p>
            <a:endParaRPr lang="en-IN" dirty="0"/>
          </a:p>
        </p:txBody>
      </p:sp>
      <p:pic>
        <p:nvPicPr>
          <p:cNvPr id="4" name="Picture 3">
            <a:extLst>
              <a:ext uri="{FF2B5EF4-FFF2-40B4-BE49-F238E27FC236}">
                <a16:creationId xmlns:a16="http://schemas.microsoft.com/office/drawing/2014/main" id="{642050C5-CD82-40A6-AD7D-8DD3A976C62A}"/>
              </a:ext>
            </a:extLst>
          </p:cNvPr>
          <p:cNvPicPr/>
          <p:nvPr/>
        </p:nvPicPr>
        <p:blipFill>
          <a:blip r:embed="rId2"/>
          <a:stretch>
            <a:fillRect/>
          </a:stretch>
        </p:blipFill>
        <p:spPr>
          <a:xfrm>
            <a:off x="219074" y="706437"/>
            <a:ext cx="5695951" cy="5999163"/>
          </a:xfrm>
          <a:prstGeom prst="rect">
            <a:avLst/>
          </a:prstGeom>
          <a:ln>
            <a:solidFill>
              <a:schemeClr val="accent1"/>
            </a:solidFill>
          </a:ln>
        </p:spPr>
      </p:pic>
      <p:pic>
        <p:nvPicPr>
          <p:cNvPr id="5" name="Picture 4">
            <a:extLst>
              <a:ext uri="{FF2B5EF4-FFF2-40B4-BE49-F238E27FC236}">
                <a16:creationId xmlns:a16="http://schemas.microsoft.com/office/drawing/2014/main" id="{52410B1F-1BB0-48F8-B237-B1E37FE7D882}"/>
              </a:ext>
            </a:extLst>
          </p:cNvPr>
          <p:cNvPicPr/>
          <p:nvPr/>
        </p:nvPicPr>
        <p:blipFill>
          <a:blip r:embed="rId3"/>
          <a:stretch>
            <a:fillRect/>
          </a:stretch>
        </p:blipFill>
        <p:spPr>
          <a:xfrm>
            <a:off x="6096000" y="706437"/>
            <a:ext cx="5876927" cy="5999163"/>
          </a:xfrm>
          <a:prstGeom prst="rect">
            <a:avLst/>
          </a:prstGeom>
          <a:ln>
            <a:solidFill>
              <a:schemeClr val="accent1"/>
            </a:solidFill>
          </a:ln>
        </p:spPr>
      </p:pic>
    </p:spTree>
    <p:extLst>
      <p:ext uri="{BB962C8B-B14F-4D97-AF65-F5344CB8AC3E}">
        <p14:creationId xmlns:p14="http://schemas.microsoft.com/office/powerpoint/2010/main" val="3431548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DEC93-985D-4BEC-803B-F163D8FCEB19}"/>
              </a:ext>
            </a:extLst>
          </p:cNvPr>
          <p:cNvSpPr>
            <a:spLocks noGrp="1"/>
          </p:cNvSpPr>
          <p:nvPr>
            <p:ph idx="1"/>
          </p:nvPr>
        </p:nvSpPr>
        <p:spPr>
          <a:xfrm>
            <a:off x="85725" y="76200"/>
            <a:ext cx="11991975" cy="6705600"/>
          </a:xfrm>
        </p:spPr>
        <p:txBody>
          <a:bodyPr/>
          <a:lstStyle/>
          <a:p>
            <a:r>
              <a:rPr lang="en-US" sz="2000" dirty="0"/>
              <a:t>Test Set execution can be scheduled under Test Schedule component by providing Name of schedule , Test Set to execute and Time zone and Execution Interval(Weekly. Monthly etc.).</a:t>
            </a:r>
          </a:p>
          <a:p>
            <a:endParaRPr lang="en-IN" dirty="0"/>
          </a:p>
        </p:txBody>
      </p:sp>
      <p:pic>
        <p:nvPicPr>
          <p:cNvPr id="6" name="Picture 5">
            <a:extLst>
              <a:ext uri="{FF2B5EF4-FFF2-40B4-BE49-F238E27FC236}">
                <a16:creationId xmlns:a16="http://schemas.microsoft.com/office/drawing/2014/main" id="{4A29AFAF-7074-40FB-A78F-5BC6A1A43A1A}"/>
              </a:ext>
            </a:extLst>
          </p:cNvPr>
          <p:cNvPicPr/>
          <p:nvPr/>
        </p:nvPicPr>
        <p:blipFill>
          <a:blip r:embed="rId2"/>
          <a:stretch>
            <a:fillRect/>
          </a:stretch>
        </p:blipFill>
        <p:spPr>
          <a:xfrm>
            <a:off x="114302" y="858837"/>
            <a:ext cx="6048374" cy="5932488"/>
          </a:xfrm>
          <a:prstGeom prst="rect">
            <a:avLst/>
          </a:prstGeom>
          <a:ln>
            <a:solidFill>
              <a:schemeClr val="accent1"/>
            </a:solidFill>
          </a:ln>
        </p:spPr>
      </p:pic>
      <p:pic>
        <p:nvPicPr>
          <p:cNvPr id="7" name="Picture 6">
            <a:extLst>
              <a:ext uri="{FF2B5EF4-FFF2-40B4-BE49-F238E27FC236}">
                <a16:creationId xmlns:a16="http://schemas.microsoft.com/office/drawing/2014/main" id="{3F8DE116-3610-4F43-9625-7B8F0F4F71D4}"/>
              </a:ext>
            </a:extLst>
          </p:cNvPr>
          <p:cNvPicPr/>
          <p:nvPr/>
        </p:nvPicPr>
        <p:blipFill>
          <a:blip r:embed="rId3"/>
          <a:stretch>
            <a:fillRect/>
          </a:stretch>
        </p:blipFill>
        <p:spPr>
          <a:xfrm>
            <a:off x="6296026" y="849312"/>
            <a:ext cx="5810249" cy="5932488"/>
          </a:xfrm>
          <a:prstGeom prst="rect">
            <a:avLst/>
          </a:prstGeom>
          <a:ln>
            <a:solidFill>
              <a:schemeClr val="accent1"/>
            </a:solidFill>
          </a:ln>
        </p:spPr>
      </p:pic>
    </p:spTree>
    <p:extLst>
      <p:ext uri="{BB962C8B-B14F-4D97-AF65-F5344CB8AC3E}">
        <p14:creationId xmlns:p14="http://schemas.microsoft.com/office/powerpoint/2010/main" val="2325246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3CB5AB-52CE-478E-965F-C1ED9AAE87E4}"/>
              </a:ext>
            </a:extLst>
          </p:cNvPr>
          <p:cNvSpPr>
            <a:spLocks noGrp="1"/>
          </p:cNvSpPr>
          <p:nvPr>
            <p:ph idx="1"/>
          </p:nvPr>
        </p:nvSpPr>
        <p:spPr>
          <a:xfrm>
            <a:off x="304801" y="114300"/>
            <a:ext cx="11725274" cy="6581775"/>
          </a:xfrm>
        </p:spPr>
        <p:txBody>
          <a:bodyPr/>
          <a:lstStyle/>
          <a:p>
            <a:r>
              <a:rPr lang="en-IN" dirty="0"/>
              <a:t>Each of the components has the main role in one stage:</a:t>
            </a:r>
          </a:p>
          <a:p>
            <a:endParaRPr lang="en-IN" dirty="0"/>
          </a:p>
        </p:txBody>
      </p:sp>
      <p:pic>
        <p:nvPicPr>
          <p:cNvPr id="4" name="Picture 3">
            <a:extLst>
              <a:ext uri="{FF2B5EF4-FFF2-40B4-BE49-F238E27FC236}">
                <a16:creationId xmlns:a16="http://schemas.microsoft.com/office/drawing/2014/main" id="{8D89D5BF-E5C9-4A6D-9716-607C60D977A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0226" y="641351"/>
            <a:ext cx="8067674" cy="1377948"/>
          </a:xfrm>
          <a:prstGeom prst="rect">
            <a:avLst/>
          </a:prstGeom>
          <a:noFill/>
          <a:ln>
            <a:solidFill>
              <a:schemeClr val="accent1"/>
            </a:solidFill>
          </a:ln>
        </p:spPr>
      </p:pic>
      <p:pic>
        <p:nvPicPr>
          <p:cNvPr id="5" name="Picture 4">
            <a:extLst>
              <a:ext uri="{FF2B5EF4-FFF2-40B4-BE49-F238E27FC236}">
                <a16:creationId xmlns:a16="http://schemas.microsoft.com/office/drawing/2014/main" id="{E21CAE5E-2F5E-42A7-A7E6-A6F59437E68F}"/>
              </a:ext>
            </a:extLst>
          </p:cNvPr>
          <p:cNvPicPr/>
          <p:nvPr/>
        </p:nvPicPr>
        <p:blipFill>
          <a:blip r:embed="rId3"/>
          <a:stretch>
            <a:fillRect/>
          </a:stretch>
        </p:blipFill>
        <p:spPr>
          <a:xfrm>
            <a:off x="753744" y="2066924"/>
            <a:ext cx="3572518" cy="2208212"/>
          </a:xfrm>
          <a:prstGeom prst="rect">
            <a:avLst/>
          </a:prstGeom>
          <a:ln>
            <a:solidFill>
              <a:schemeClr val="accent1"/>
            </a:solidFill>
          </a:ln>
        </p:spPr>
      </p:pic>
      <p:pic>
        <p:nvPicPr>
          <p:cNvPr id="6" name="Picture 5">
            <a:extLst>
              <a:ext uri="{FF2B5EF4-FFF2-40B4-BE49-F238E27FC236}">
                <a16:creationId xmlns:a16="http://schemas.microsoft.com/office/drawing/2014/main" id="{6BF77B88-5437-42EA-9276-B0082CB314A1}"/>
              </a:ext>
            </a:extLst>
          </p:cNvPr>
          <p:cNvPicPr/>
          <p:nvPr/>
        </p:nvPicPr>
        <p:blipFill>
          <a:blip r:embed="rId4"/>
          <a:stretch>
            <a:fillRect/>
          </a:stretch>
        </p:blipFill>
        <p:spPr>
          <a:xfrm>
            <a:off x="4490724" y="2066924"/>
            <a:ext cx="3462651" cy="2208211"/>
          </a:xfrm>
          <a:prstGeom prst="rect">
            <a:avLst/>
          </a:prstGeom>
          <a:ln>
            <a:solidFill>
              <a:schemeClr val="accent1"/>
            </a:solidFill>
          </a:ln>
        </p:spPr>
      </p:pic>
      <p:pic>
        <p:nvPicPr>
          <p:cNvPr id="8" name="Picture 7">
            <a:extLst>
              <a:ext uri="{FF2B5EF4-FFF2-40B4-BE49-F238E27FC236}">
                <a16:creationId xmlns:a16="http://schemas.microsoft.com/office/drawing/2014/main" id="{7639630C-D233-4E59-A45F-30B0B3C29145}"/>
              </a:ext>
            </a:extLst>
          </p:cNvPr>
          <p:cNvPicPr/>
          <p:nvPr/>
        </p:nvPicPr>
        <p:blipFill>
          <a:blip r:embed="rId5"/>
          <a:stretch>
            <a:fillRect/>
          </a:stretch>
        </p:blipFill>
        <p:spPr>
          <a:xfrm>
            <a:off x="753744" y="4421186"/>
            <a:ext cx="3572518" cy="2241550"/>
          </a:xfrm>
          <a:prstGeom prst="rect">
            <a:avLst/>
          </a:prstGeom>
          <a:ln>
            <a:solidFill>
              <a:schemeClr val="accent1"/>
            </a:solidFill>
          </a:ln>
        </p:spPr>
      </p:pic>
      <p:pic>
        <p:nvPicPr>
          <p:cNvPr id="9" name="Picture 8">
            <a:extLst>
              <a:ext uri="{FF2B5EF4-FFF2-40B4-BE49-F238E27FC236}">
                <a16:creationId xmlns:a16="http://schemas.microsoft.com/office/drawing/2014/main" id="{1285A5FF-4174-449E-9762-F233B534F5B0}"/>
              </a:ext>
            </a:extLst>
          </p:cNvPr>
          <p:cNvPicPr/>
          <p:nvPr/>
        </p:nvPicPr>
        <p:blipFill>
          <a:blip r:embed="rId6"/>
          <a:stretch>
            <a:fillRect/>
          </a:stretch>
        </p:blipFill>
        <p:spPr>
          <a:xfrm>
            <a:off x="4490724" y="4421186"/>
            <a:ext cx="3441687" cy="2241550"/>
          </a:xfrm>
          <a:prstGeom prst="rect">
            <a:avLst/>
          </a:prstGeom>
          <a:ln>
            <a:solidFill>
              <a:schemeClr val="accent1"/>
            </a:solidFill>
          </a:ln>
        </p:spPr>
      </p:pic>
      <p:pic>
        <p:nvPicPr>
          <p:cNvPr id="10" name="Picture 9">
            <a:extLst>
              <a:ext uri="{FF2B5EF4-FFF2-40B4-BE49-F238E27FC236}">
                <a16:creationId xmlns:a16="http://schemas.microsoft.com/office/drawing/2014/main" id="{77F0E508-4BA2-4C85-A1A6-226A91676F31}"/>
              </a:ext>
            </a:extLst>
          </p:cNvPr>
          <p:cNvPicPr/>
          <p:nvPr/>
        </p:nvPicPr>
        <p:blipFill>
          <a:blip r:embed="rId7"/>
          <a:stretch>
            <a:fillRect/>
          </a:stretch>
        </p:blipFill>
        <p:spPr>
          <a:xfrm>
            <a:off x="8117837" y="2066924"/>
            <a:ext cx="3784600" cy="4595811"/>
          </a:xfrm>
          <a:prstGeom prst="rect">
            <a:avLst/>
          </a:prstGeom>
          <a:ln>
            <a:solidFill>
              <a:schemeClr val="accent1"/>
            </a:solidFill>
          </a:ln>
        </p:spPr>
      </p:pic>
    </p:spTree>
    <p:extLst>
      <p:ext uri="{BB962C8B-B14F-4D97-AF65-F5344CB8AC3E}">
        <p14:creationId xmlns:p14="http://schemas.microsoft.com/office/powerpoint/2010/main" val="3487999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B308C8-9308-416A-94B7-E727D8BC4045}"/>
              </a:ext>
            </a:extLst>
          </p:cNvPr>
          <p:cNvSpPr>
            <a:spLocks noGrp="1"/>
          </p:cNvSpPr>
          <p:nvPr>
            <p:ph idx="1"/>
          </p:nvPr>
        </p:nvSpPr>
        <p:spPr>
          <a:xfrm>
            <a:off x="838200" y="238125"/>
            <a:ext cx="10515600" cy="6267450"/>
          </a:xfrm>
        </p:spPr>
        <p:txBody>
          <a:bodyPr/>
          <a:lstStyle/>
          <a:p>
            <a:pPr fontAlgn="base"/>
            <a:r>
              <a:rPr lang="en-IN" dirty="0"/>
              <a:t>The main value of the UiPath Test Suite solution relies in the synergies between the components, as well as the integration with the most popular tools in software development. To name a few:</a:t>
            </a:r>
          </a:p>
          <a:p>
            <a:pPr lvl="0" fontAlgn="base"/>
            <a:r>
              <a:rPr lang="en-IN" b="1" dirty="0"/>
              <a:t>Jira</a:t>
            </a:r>
            <a:r>
              <a:rPr lang="en-IN" dirty="0"/>
              <a:t> - UiPath Test Manager is able to pull the requirements from Jira as test requirements;</a:t>
            </a:r>
          </a:p>
          <a:p>
            <a:pPr lvl="0" fontAlgn="base"/>
            <a:r>
              <a:rPr lang="en-IN" b="1" dirty="0"/>
              <a:t>Git</a:t>
            </a:r>
            <a:r>
              <a:rPr lang="en-IN" dirty="0"/>
              <a:t> - UiPath </a:t>
            </a:r>
            <a:r>
              <a:rPr lang="en-IN" dirty="0" err="1"/>
              <a:t>StudioPro</a:t>
            </a:r>
            <a:r>
              <a:rPr lang="en-IN" dirty="0"/>
              <a:t> integrates with Git for version control management;</a:t>
            </a:r>
          </a:p>
          <a:p>
            <a:endParaRPr lang="en-IN" dirty="0"/>
          </a:p>
        </p:txBody>
      </p:sp>
      <p:pic>
        <p:nvPicPr>
          <p:cNvPr id="2" name="Picture 1">
            <a:extLst>
              <a:ext uri="{FF2B5EF4-FFF2-40B4-BE49-F238E27FC236}">
                <a16:creationId xmlns:a16="http://schemas.microsoft.com/office/drawing/2014/main" id="{2A825D1C-26D4-43D3-92E9-4D656EEADE8F}"/>
              </a:ext>
            </a:extLst>
          </p:cNvPr>
          <p:cNvPicPr>
            <a:picLocks noChangeAspect="1"/>
          </p:cNvPicPr>
          <p:nvPr/>
        </p:nvPicPr>
        <p:blipFill>
          <a:blip r:embed="rId2"/>
          <a:stretch>
            <a:fillRect/>
          </a:stretch>
        </p:blipFill>
        <p:spPr>
          <a:xfrm>
            <a:off x="2038350" y="3427780"/>
            <a:ext cx="8267700" cy="3077795"/>
          </a:xfrm>
          <a:prstGeom prst="rect">
            <a:avLst/>
          </a:prstGeom>
          <a:ln>
            <a:noFill/>
          </a:ln>
        </p:spPr>
      </p:pic>
    </p:spTree>
    <p:extLst>
      <p:ext uri="{BB962C8B-B14F-4D97-AF65-F5344CB8AC3E}">
        <p14:creationId xmlns:p14="http://schemas.microsoft.com/office/powerpoint/2010/main" val="1447290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38DE39C-A0F5-4B04-91C9-FEAC5AAA1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11725276" cy="65341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427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EDFD823-56D8-4798-89E9-360C73282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52400"/>
            <a:ext cx="11772900" cy="653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60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95CA7CA-2D9A-4AB5-9C62-4D9B0353F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32520"/>
            <a:ext cx="11725275" cy="6573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8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07EF-67D2-4F38-920E-3147EFDA35E8}"/>
              </a:ext>
            </a:extLst>
          </p:cNvPr>
          <p:cNvSpPr>
            <a:spLocks noGrp="1"/>
          </p:cNvSpPr>
          <p:nvPr>
            <p:ph type="title"/>
          </p:nvPr>
        </p:nvSpPr>
        <p:spPr>
          <a:xfrm>
            <a:off x="838200" y="365125"/>
            <a:ext cx="10515600" cy="568325"/>
          </a:xfrm>
        </p:spPr>
        <p:txBody>
          <a:bodyPr>
            <a:normAutofit fontScale="90000"/>
          </a:bodyPr>
          <a:lstStyle/>
          <a:p>
            <a:r>
              <a:rPr lang="en-IN" b="1" dirty="0"/>
              <a:t>UiPath Test Suite Components</a:t>
            </a:r>
            <a:br>
              <a:rPr lang="en-IN" dirty="0"/>
            </a:br>
            <a:endParaRPr lang="en-IN" dirty="0"/>
          </a:p>
        </p:txBody>
      </p:sp>
      <p:sp>
        <p:nvSpPr>
          <p:cNvPr id="3" name="Content Placeholder 2">
            <a:extLst>
              <a:ext uri="{FF2B5EF4-FFF2-40B4-BE49-F238E27FC236}">
                <a16:creationId xmlns:a16="http://schemas.microsoft.com/office/drawing/2014/main" id="{DED5810B-4F0C-4A3A-8075-932D1FE9C38A}"/>
              </a:ext>
            </a:extLst>
          </p:cNvPr>
          <p:cNvSpPr>
            <a:spLocks noGrp="1"/>
          </p:cNvSpPr>
          <p:nvPr>
            <p:ph idx="1"/>
          </p:nvPr>
        </p:nvSpPr>
        <p:spPr>
          <a:xfrm>
            <a:off x="838200" y="933450"/>
            <a:ext cx="10515600" cy="5324475"/>
          </a:xfrm>
        </p:spPr>
        <p:txBody>
          <a:bodyPr>
            <a:normAutofit/>
          </a:bodyPr>
          <a:lstStyle/>
          <a:p>
            <a:pPr marL="0" indent="0">
              <a:buNone/>
            </a:pPr>
            <a:r>
              <a:rPr lang="en-IN" sz="3200" b="1" dirty="0">
                <a:solidFill>
                  <a:srgbClr val="0070C0"/>
                </a:solidFill>
              </a:rPr>
              <a:t>UiPath Test Manager</a:t>
            </a:r>
          </a:p>
          <a:p>
            <a:pPr fontAlgn="base"/>
            <a:r>
              <a:rPr lang="en-IN" sz="2400" dirty="0"/>
              <a:t>UiPath Test Manager is web</a:t>
            </a:r>
            <a:r>
              <a:rPr lang="en-US" sz="2400" dirty="0"/>
              <a:t>-based interface expedites comprehensive test planning, requirements traceability, and defect reporting. It is simple to use and integrates with Atlassian Jira software.</a:t>
            </a:r>
          </a:p>
          <a:p>
            <a:pPr fontAlgn="base"/>
            <a:r>
              <a:rPr lang="en-US" sz="2400" dirty="0"/>
              <a:t>UiPath Test Manager allows comprehensive management of testing process by addressing the following functional areas:</a:t>
            </a:r>
          </a:p>
          <a:p>
            <a:r>
              <a:rPr lang="en-US" sz="2400" dirty="0"/>
              <a:t>Assigning automation from </a:t>
            </a:r>
            <a:r>
              <a:rPr lang="en-US" sz="2400" dirty="0" err="1"/>
              <a:t>StudioPro</a:t>
            </a:r>
            <a:r>
              <a:rPr lang="en-US" sz="2400" dirty="0"/>
              <a:t> to test cases.</a:t>
            </a:r>
          </a:p>
          <a:p>
            <a:r>
              <a:rPr lang="en-US" sz="2400" dirty="0"/>
              <a:t>Assign test cases to requirements.</a:t>
            </a:r>
          </a:p>
          <a:p>
            <a:r>
              <a:rPr lang="en-US" sz="2400" dirty="0"/>
              <a:t>Dashboards to get a quick overview of your test results.</a:t>
            </a:r>
          </a:p>
          <a:p>
            <a:r>
              <a:rPr lang="en-US" sz="2400" dirty="0"/>
              <a:t>Reporting</a:t>
            </a:r>
          </a:p>
          <a:p>
            <a:r>
              <a:rPr lang="en-US" sz="2400" dirty="0"/>
              <a:t>Manual testing</a:t>
            </a:r>
          </a:p>
          <a:p>
            <a:r>
              <a:rPr lang="en-US" sz="2400" dirty="0"/>
              <a:t>Creating defects from test results</a:t>
            </a:r>
          </a:p>
          <a:p>
            <a:pPr fontAlgn="base"/>
            <a:endParaRPr lang="en-IN" sz="2000" b="1" u="sng" dirty="0">
              <a:solidFill>
                <a:srgbClr val="0070C0"/>
              </a:solidFill>
            </a:endParaRPr>
          </a:p>
          <a:p>
            <a:pPr marL="0" indent="0" fontAlgn="base">
              <a:buNone/>
            </a:pPr>
            <a:endParaRPr lang="en-IN" sz="2000" dirty="0"/>
          </a:p>
          <a:p>
            <a:pPr marL="0" indent="0">
              <a:buNone/>
            </a:pPr>
            <a:endParaRPr lang="en-IN" b="1" u="sng" dirty="0">
              <a:solidFill>
                <a:srgbClr val="0070C0"/>
              </a:solidFill>
            </a:endParaRPr>
          </a:p>
          <a:p>
            <a:pPr marL="0" indent="0">
              <a:buNone/>
            </a:pPr>
            <a:endParaRPr lang="en-IN" u="sng" dirty="0">
              <a:solidFill>
                <a:srgbClr val="0070C0"/>
              </a:solidFill>
            </a:endParaRPr>
          </a:p>
          <a:p>
            <a:endParaRPr lang="en-IN" dirty="0"/>
          </a:p>
        </p:txBody>
      </p:sp>
    </p:spTree>
    <p:extLst>
      <p:ext uri="{BB962C8B-B14F-4D97-AF65-F5344CB8AC3E}">
        <p14:creationId xmlns:p14="http://schemas.microsoft.com/office/powerpoint/2010/main" val="3743684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1430</Words>
  <Application>Microsoft Office PowerPoint</Application>
  <PresentationFormat>Widescreen</PresentationFormat>
  <Paragraphs>108</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UiPath Test Suite</vt:lpstr>
      <vt:lpstr>What is UiPath Test Suite? </vt:lpstr>
      <vt:lpstr>PowerPoint Presentation</vt:lpstr>
      <vt:lpstr>PowerPoint Presentation</vt:lpstr>
      <vt:lpstr>PowerPoint Presentation</vt:lpstr>
      <vt:lpstr>PowerPoint Presentation</vt:lpstr>
      <vt:lpstr>PowerPoint Presentation</vt:lpstr>
      <vt:lpstr>PowerPoint Presentation</vt:lpstr>
      <vt:lpstr>UiPath Test Suite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Studio Pro Test Cases/Data Driven Test Cases creation/maintenance under UiPath Studio Pro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UiPath Orchestrator &amp; Robots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UiPath Test Suite</dc:title>
  <dc:creator>Nishant Gahlot</dc:creator>
  <cp:lastModifiedBy>Nishant Gahlot</cp:lastModifiedBy>
  <cp:revision>99</cp:revision>
  <dcterms:created xsi:type="dcterms:W3CDTF">2020-06-13T20:27:32Z</dcterms:created>
  <dcterms:modified xsi:type="dcterms:W3CDTF">2020-06-28T15:43:19Z</dcterms:modified>
</cp:coreProperties>
</file>